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7" r:id="rId2"/>
    <p:sldId id="260" r:id="rId3"/>
    <p:sldId id="262" r:id="rId4"/>
    <p:sldId id="265" r:id="rId5"/>
    <p:sldId id="266" r:id="rId6"/>
    <p:sldId id="267" r:id="rId7"/>
    <p:sldId id="268" r:id="rId8"/>
    <p:sldId id="263" r:id="rId9"/>
    <p:sldId id="264" r:id="rId10"/>
    <p:sldId id="269" r:id="rId11"/>
    <p:sldId id="270" r:id="rId12"/>
    <p:sldId id="271" r:id="rId13"/>
    <p:sldId id="272" r:id="rId14"/>
    <p:sldId id="273" r:id="rId15"/>
    <p:sldId id="274" r:id="rId16"/>
    <p:sldId id="275" r:id="rId17"/>
    <p:sldId id="276" r:id="rId18"/>
    <p:sldId id="277" r:id="rId19"/>
    <p:sldId id="282" r:id="rId20"/>
    <p:sldId id="283" r:id="rId21"/>
    <p:sldId id="284" r:id="rId22"/>
    <p:sldId id="280" r:id="rId23"/>
    <p:sldId id="278" r:id="rId24"/>
    <p:sldId id="279"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
          <a:srgbClr val="FF0000"/>
        </p14:laserClr>
      </p:ext>
      <p:ext uri="{2FDB2607-1784-4EEB-B798-7EB5836EED8A}">
        <p14:showMediaCtrls xmlns:mc="http://schemas.openxmlformats.org/markup-compatibility/2006" xmlns:mv="urn:schemas-microsoft-com:mac:vml" xmlns:p14="http://schemas.microsoft.com/office/powerpoint/2010/main" xmlns="" val="1"/>
      </p:ext>
    </p:extLst>
  </p:showPr>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15" autoAdjust="0"/>
    <p:restoredTop sz="67025" autoAdjust="0"/>
  </p:normalViewPr>
  <p:slideViewPr>
    <p:cSldViewPr snapToGrid="0" snapToObjects="1">
      <p:cViewPr>
        <p:scale>
          <a:sx n="70" d="100"/>
          <a:sy n="70" d="100"/>
        </p:scale>
        <p:origin x="-139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924F5-CBCB-ED45-B985-2D10B1C89FBF}" type="datetimeFigureOut">
              <a:rPr lang="en-US" smtClean="0"/>
              <a:pPr/>
              <a:t>3/23/2012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E3DCE-27DE-7841-8541-C37392EA26D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1429416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CE3DCE-27DE-7841-8541-C37392EA26DE}" type="slidenum">
              <a:rPr lang="en-US" smtClean="0"/>
              <a:pPr/>
              <a:t>11</a:t>
            </a:fld>
            <a:endParaRPr lang="en-US"/>
          </a:p>
        </p:txBody>
      </p:sp>
    </p:spTree>
    <p:extLst>
      <p:ext uri="{BB962C8B-B14F-4D97-AF65-F5344CB8AC3E}">
        <p14:creationId xmlns:mc="http://schemas.openxmlformats.org/markup-compatibility/2006" xmlns:mv="urn:schemas-microsoft-com:mac:vml" xmlns:p14="http://schemas.microsoft.com/office/powerpoint/2010/main" xmlns="" val="2038052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CE3DCE-27DE-7841-8541-C37392EA26D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ECE3DCE-27DE-7841-8541-C37392EA26DE}"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ECE3DCE-27DE-7841-8541-C37392EA26DE}"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ECE3DCE-27DE-7841-8541-C37392EA26DE}"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CE3DCE-27DE-7841-8541-C37392EA26DE}"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These items can be found on 4allpromos.com.  The beach balls are 10 1/2’ and are $.98 a piece for 500, $.95 a piece for 1,000 and $.91 a piece for 2,500. There is an additional $40.00 setup fee and shipping and handling. The balls can be made and delivered in a one day turnaround.   In the second bullets,</a:t>
            </a:r>
            <a:r>
              <a:rPr lang="en-US" sz="1200" kern="1200" baseline="0" dirty="0" smtClean="0">
                <a:solidFill>
                  <a:schemeClr val="tx1"/>
                </a:solidFill>
                <a:latin typeface="+mn-lt"/>
                <a:ea typeface="+mn-ea"/>
                <a:cs typeface="+mn-cs"/>
              </a:rPr>
              <a:t> delete the .00 in the prices.  It’s not AP style.   Also, spring fling is initial capped in the first bullet but not in the second – be consistent.</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Another option is a </a:t>
            </a:r>
            <a:r>
              <a:rPr lang="en-US" sz="1200" kern="1200" dirty="0" err="1" smtClean="0">
                <a:solidFill>
                  <a:schemeClr val="tx1"/>
                </a:solidFill>
                <a:latin typeface="+mn-lt"/>
                <a:ea typeface="+mn-ea"/>
                <a:cs typeface="+mn-cs"/>
              </a:rPr>
              <a:t>frisbee</a:t>
            </a:r>
            <a:r>
              <a:rPr lang="en-US" sz="1200" kern="1200" dirty="0" smtClean="0">
                <a:solidFill>
                  <a:schemeClr val="tx1"/>
                </a:solidFill>
                <a:latin typeface="+mn-lt"/>
                <a:ea typeface="+mn-ea"/>
                <a:cs typeface="+mn-cs"/>
              </a:rPr>
              <a:t>. The </a:t>
            </a:r>
            <a:r>
              <a:rPr lang="en-US" sz="1200" kern="1200" dirty="0" err="1" smtClean="0">
                <a:solidFill>
                  <a:schemeClr val="tx1"/>
                </a:solidFill>
                <a:latin typeface="+mn-lt"/>
                <a:ea typeface="+mn-ea"/>
                <a:cs typeface="+mn-cs"/>
              </a:rPr>
              <a:t>frisbees</a:t>
            </a:r>
            <a:r>
              <a:rPr lang="en-US" sz="1200" kern="1200" dirty="0" smtClean="0">
                <a:solidFill>
                  <a:schemeClr val="tx1"/>
                </a:solidFill>
                <a:latin typeface="+mn-lt"/>
                <a:ea typeface="+mn-ea"/>
                <a:cs typeface="+mn-cs"/>
              </a:rPr>
              <a:t> are 4” and could be bought in red with a logo and QR code. The price for the </a:t>
            </a:r>
            <a:r>
              <a:rPr lang="en-US" sz="1200" kern="1200" dirty="0" err="1" smtClean="0">
                <a:solidFill>
                  <a:schemeClr val="tx1"/>
                </a:solidFill>
                <a:latin typeface="+mn-lt"/>
                <a:ea typeface="+mn-ea"/>
                <a:cs typeface="+mn-cs"/>
              </a:rPr>
              <a:t>frisbees</a:t>
            </a:r>
            <a:r>
              <a:rPr lang="en-US" sz="1200" kern="1200" dirty="0" smtClean="0">
                <a:solidFill>
                  <a:schemeClr val="tx1"/>
                </a:solidFill>
                <a:latin typeface="+mn-lt"/>
                <a:ea typeface="+mn-ea"/>
                <a:cs typeface="+mn-cs"/>
              </a:rPr>
              <a:t> are $.33 per item for 500, $.32 per item for 750 and $.31 for 1,000. There is an additional $50.00 setup fee and shipping and handling. Frisbees also have up to a one day turnaround.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Sports bottles can be purchased from </a:t>
            </a:r>
            <a:r>
              <a:rPr lang="en-US" sz="1200" kern="1200" dirty="0" err="1" smtClean="0">
                <a:solidFill>
                  <a:schemeClr val="tx1"/>
                </a:solidFill>
                <a:latin typeface="+mn-lt"/>
                <a:ea typeface="+mn-ea"/>
                <a:cs typeface="+mn-cs"/>
              </a:rPr>
              <a:t>promowithpurpose.com</a:t>
            </a:r>
            <a:r>
              <a:rPr lang="en-US" sz="1200" kern="1200" dirty="0" smtClean="0">
                <a:solidFill>
                  <a:schemeClr val="tx1"/>
                </a:solidFill>
                <a:latin typeface="+mn-lt"/>
                <a:ea typeface="+mn-ea"/>
                <a:cs typeface="+mn-cs"/>
              </a:rPr>
              <a:t>. The bottles are $.95 for 200, $.85 for 500, $.80 for 1,00 and $.75 for 2,500. There is an additional $50.00 setup fee and shipping and handling. The bottles also have up to a one day turnaround. We could also purchase QR stickers which could be placed on promotional items or around campus.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Stickers can be designed and purchased from </a:t>
            </a:r>
            <a:r>
              <a:rPr lang="en-US" sz="1200" kern="1200" dirty="0" err="1" smtClean="0">
                <a:solidFill>
                  <a:schemeClr val="tx1"/>
                </a:solidFill>
                <a:latin typeface="+mn-lt"/>
                <a:ea typeface="+mn-ea"/>
                <a:cs typeface="+mn-cs"/>
              </a:rPr>
              <a:t>stickerscan.com</a:t>
            </a:r>
            <a:r>
              <a:rPr lang="en-US" sz="1200" kern="1200" dirty="0" smtClean="0">
                <a:solidFill>
                  <a:schemeClr val="tx1"/>
                </a:solidFill>
                <a:latin typeface="+mn-lt"/>
                <a:ea typeface="+mn-ea"/>
                <a:cs typeface="+mn-cs"/>
              </a:rPr>
              <a:t>. The stickers come in packs of 120 and buying 21 packs or more lowers the cost to $7.49 a pack. </a:t>
            </a:r>
          </a:p>
        </p:txBody>
      </p:sp>
      <p:sp>
        <p:nvSpPr>
          <p:cNvPr id="4" name="Slide Number Placeholder 3"/>
          <p:cNvSpPr>
            <a:spLocks noGrp="1"/>
          </p:cNvSpPr>
          <p:nvPr>
            <p:ph type="sldNum" sz="quarter" idx="10"/>
          </p:nvPr>
        </p:nvSpPr>
        <p:spPr/>
        <p:txBody>
          <a:bodyPr/>
          <a:lstStyle/>
          <a:p>
            <a:fld id="{CECE3DCE-27DE-7841-8541-C37392EA26DE}"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ECE3DCE-27DE-7841-8541-C37392EA26DE}"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CECE3DCE-27DE-7841-8541-C37392EA26DE}"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20C4F5-4F9B-4F3E-8BA3-EADEA6E5136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C523DF-8C51-E54E-97CA-C9060CD683CA}"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523DF-8C51-E54E-97CA-C9060CD683CA}"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523DF-8C51-E54E-97CA-C9060CD683CA}"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523DF-8C51-E54E-97CA-C9060CD683CA}"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523DF-8C51-E54E-97CA-C9060CD683CA}" type="datetimeFigureOut">
              <a:rPr lang="en-US" smtClean="0"/>
              <a:pPr/>
              <a:t>3/23/2012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C523DF-8C51-E54E-97CA-C9060CD683CA}" type="datetimeFigureOut">
              <a:rPr lang="en-US" smtClean="0"/>
              <a:pPr/>
              <a:t>3/23/2012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C523DF-8C51-E54E-97CA-C9060CD683CA}" type="datetimeFigureOut">
              <a:rPr lang="en-US" smtClean="0"/>
              <a:pPr/>
              <a:t>3/23/2012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C523DF-8C51-E54E-97CA-C9060CD683CA}" type="datetimeFigureOut">
              <a:rPr lang="en-US" smtClean="0"/>
              <a:pPr/>
              <a:t>3/23/2012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523DF-8C51-E54E-97CA-C9060CD683CA}" type="datetimeFigureOut">
              <a:rPr lang="en-US" smtClean="0"/>
              <a:pPr/>
              <a:t>3/23/2012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523DF-8C51-E54E-97CA-C9060CD683CA}" type="datetimeFigureOut">
              <a:rPr lang="en-US" smtClean="0"/>
              <a:pPr/>
              <a:t>3/23/2012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523DF-8C51-E54E-97CA-C9060CD683CA}" type="datetimeFigureOut">
              <a:rPr lang="en-US" smtClean="0"/>
              <a:pPr/>
              <a:t>3/23/2012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7C2C36-6EFB-A341-BFF6-9AC2BA8CDD6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523DF-8C51-E54E-97CA-C9060CD683CA}" type="datetimeFigureOut">
              <a:rPr lang="en-US" smtClean="0"/>
              <a:pPr/>
              <a:t>3/23/2012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C2C36-6EFB-A341-BFF6-9AC2BA8CDD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34452"/>
            <a:ext cx="7772400" cy="1470025"/>
          </a:xfrm>
        </p:spPr>
        <p:txBody>
          <a:bodyPr/>
          <a:lstStyle/>
          <a:p>
            <a:r>
              <a:rPr lang="en-US" b="1" dirty="0" smtClean="0">
                <a:solidFill>
                  <a:srgbClr val="FF1200"/>
                </a:solidFill>
                <a:effectLst>
                  <a:outerShdw blurRad="38100" dist="38100" dir="2700000" algn="tl">
                    <a:srgbClr val="000000">
                      <a:alpha val="43137"/>
                    </a:srgbClr>
                  </a:outerShdw>
                </a:effectLst>
              </a:rPr>
              <a:t>University Communications</a:t>
            </a:r>
            <a:endParaRPr lang="en-US" b="1" dirty="0">
              <a:solidFill>
                <a:srgbClr val="FF12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078115"/>
            <a:ext cx="6400800" cy="1752600"/>
          </a:xfrm>
        </p:spPr>
        <p:txBody>
          <a:bodyPr/>
          <a:lstStyle/>
          <a:p>
            <a:r>
              <a:rPr lang="en-US" dirty="0" err="1" smtClean="0">
                <a:solidFill>
                  <a:schemeClr val="tx1"/>
                </a:solidFill>
                <a:effectLst>
                  <a:outerShdw blurRad="38100" dist="38100" dir="2700000" algn="tl">
                    <a:srgbClr val="000000">
                      <a:alpha val="43137"/>
                    </a:srgbClr>
                  </a:outerShdw>
                </a:effectLst>
                <a:latin typeface="+mj-lt"/>
              </a:rPr>
              <a:t>PRowl</a:t>
            </a:r>
            <a:r>
              <a:rPr lang="en-US" dirty="0" smtClean="0">
                <a:solidFill>
                  <a:schemeClr val="tx1"/>
                </a:solidFill>
                <a:effectLst>
                  <a:outerShdw blurRad="38100" dist="38100" dir="2700000" algn="tl">
                    <a:srgbClr val="000000">
                      <a:alpha val="43137"/>
                    </a:srgbClr>
                  </a:outerShdw>
                </a:effectLst>
                <a:latin typeface="+mj-lt"/>
              </a:rPr>
              <a:t> Public Relations</a:t>
            </a:r>
            <a:endParaRPr lang="en-US" dirty="0">
              <a:solidFill>
                <a:schemeClr val="tx1"/>
              </a:solidFill>
              <a:effectLst>
                <a:outerShdw blurRad="38100" dist="38100" dir="2700000" algn="tl">
                  <a:srgbClr val="000000">
                    <a:alpha val="43137"/>
                  </a:srgbClr>
                </a:outerShdw>
              </a:effectLst>
              <a:latin typeface="+mj-lt"/>
            </a:endParaRPr>
          </a:p>
        </p:txBody>
      </p:sp>
      <p:pic>
        <p:nvPicPr>
          <p:cNvPr id="4" name="Picture 3"/>
          <p:cNvPicPr>
            <a:picLocks noChangeAspect="1"/>
          </p:cNvPicPr>
          <p:nvPr/>
        </p:nvPicPr>
        <p:blipFill>
          <a:blip r:embed="rId3">
            <a:lum contrast="40000"/>
          </a:blip>
          <a:stretch>
            <a:fillRect/>
          </a:stretch>
        </p:blipFill>
        <p:spPr>
          <a:xfrm>
            <a:off x="1725386" y="2719719"/>
            <a:ext cx="5669911" cy="2221992"/>
          </a:xfrm>
          <a:prstGeom prst="rect">
            <a:avLst/>
          </a:prstGeom>
        </p:spPr>
      </p:pic>
      <p:pic>
        <p:nvPicPr>
          <p:cNvPr id="1026" name="Picture 2"/>
          <p:cNvPicPr>
            <a:picLocks noChangeAspect="1" noChangeArrowheads="1"/>
          </p:cNvPicPr>
          <p:nvPr/>
        </p:nvPicPr>
        <p:blipFill>
          <a:blip r:embed="rId4">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882" y="531276"/>
            <a:ext cx="4177164" cy="1143000"/>
          </a:xfrm>
        </p:spPr>
        <p:txBody>
          <a:bodyPr>
            <a:noAutofit/>
          </a:bodyPr>
          <a:lstStyle/>
          <a:p>
            <a:r>
              <a:rPr lang="en-US" sz="2800" b="1" dirty="0" smtClean="0">
                <a:solidFill>
                  <a:srgbClr val="FF0000"/>
                </a:solidFill>
                <a:effectLst>
                  <a:outerShdw blurRad="38100" dist="38100" dir="2700000" algn="tl">
                    <a:srgbClr val="000000">
                      <a:alpha val="43137"/>
                    </a:srgbClr>
                  </a:outerShdw>
                </a:effectLst>
              </a:rPr>
              <a:t>What type of information do you look for from the social media sites in which you participate?</a:t>
            </a:r>
          </a:p>
        </p:txBody>
      </p:sp>
      <p:sp>
        <p:nvSpPr>
          <p:cNvPr id="3" name="Content Placeholder 2"/>
          <p:cNvSpPr>
            <a:spLocks noGrp="1"/>
          </p:cNvSpPr>
          <p:nvPr>
            <p:ph idx="1"/>
          </p:nvPr>
        </p:nvSpPr>
        <p:spPr>
          <a:xfrm>
            <a:off x="-58380" y="2267643"/>
            <a:ext cx="4583744" cy="4917654"/>
          </a:xfrm>
        </p:spPr>
        <p:txBody>
          <a:bodyPr>
            <a:normAutofit/>
          </a:bodyPr>
          <a:lstStyle/>
          <a:p>
            <a:pPr marL="914400" lvl="1" indent="-457200">
              <a:buFont typeface="Arial"/>
              <a:buChar char="•"/>
            </a:pPr>
            <a:r>
              <a:rPr lang="en-US" sz="2300" dirty="0" smtClean="0"/>
              <a:t>News</a:t>
            </a:r>
          </a:p>
          <a:p>
            <a:pPr marL="914400" lvl="1" indent="-457200">
              <a:buFont typeface="Arial"/>
              <a:buChar char="•"/>
            </a:pPr>
            <a:r>
              <a:rPr lang="en-US" sz="2300" dirty="0"/>
              <a:t>C</a:t>
            </a:r>
            <a:r>
              <a:rPr lang="en-US" sz="2300" dirty="0" smtClean="0"/>
              <a:t>urrent </a:t>
            </a:r>
            <a:r>
              <a:rPr lang="en-US" sz="2300" dirty="0"/>
              <a:t>events around the </a:t>
            </a:r>
            <a:r>
              <a:rPr lang="en-US" sz="2300" dirty="0" smtClean="0"/>
              <a:t>world</a:t>
            </a:r>
          </a:p>
          <a:p>
            <a:pPr marL="914400" lvl="1" indent="-457200">
              <a:buFont typeface="Arial"/>
              <a:buChar char="•"/>
            </a:pPr>
            <a:r>
              <a:rPr lang="en-US" sz="2300" dirty="0" smtClean="0"/>
              <a:t>Events</a:t>
            </a:r>
          </a:p>
          <a:p>
            <a:pPr marL="914400" lvl="1" indent="-457200">
              <a:buFont typeface="Arial"/>
              <a:buChar char="•"/>
            </a:pPr>
            <a:r>
              <a:rPr lang="en-US" sz="2300" dirty="0" smtClean="0"/>
              <a:t>Sports</a:t>
            </a:r>
          </a:p>
          <a:p>
            <a:pPr marL="914400" lvl="1" indent="-457200">
              <a:buFont typeface="Arial"/>
              <a:buChar char="•"/>
            </a:pPr>
            <a:r>
              <a:rPr lang="en-US" sz="2300" dirty="0" smtClean="0"/>
              <a:t>Pictures</a:t>
            </a:r>
          </a:p>
          <a:p>
            <a:pPr marL="914400" lvl="1" indent="-457200">
              <a:buFont typeface="Arial"/>
              <a:buChar char="•"/>
            </a:pPr>
            <a:r>
              <a:rPr lang="en-US" sz="2300" dirty="0"/>
              <a:t>F</a:t>
            </a:r>
            <a:r>
              <a:rPr lang="en-US" sz="2300" dirty="0" smtClean="0"/>
              <a:t>unny </a:t>
            </a:r>
            <a:r>
              <a:rPr lang="en-US" sz="2300" dirty="0"/>
              <a:t>and interesting </a:t>
            </a:r>
            <a:r>
              <a:rPr lang="en-US" sz="2300" dirty="0" smtClean="0"/>
              <a:t>things</a:t>
            </a:r>
          </a:p>
          <a:p>
            <a:pPr marL="914400" lvl="1" indent="-457200">
              <a:buFont typeface="Arial"/>
              <a:buChar char="•"/>
            </a:pPr>
            <a:r>
              <a:rPr lang="en-US" sz="2300" dirty="0" smtClean="0"/>
              <a:t>Connecting with friends</a:t>
            </a:r>
            <a:endParaRPr lang="en-US" sz="2300" dirty="0"/>
          </a:p>
        </p:txBody>
      </p:sp>
      <p:sp>
        <p:nvSpPr>
          <p:cNvPr id="4" name="Rectangle 3"/>
          <p:cNvSpPr/>
          <p:nvPr/>
        </p:nvSpPr>
        <p:spPr>
          <a:xfrm>
            <a:off x="4525364" y="0"/>
            <a:ext cx="143761" cy="6858000"/>
          </a:xfrm>
          <a:prstGeom prst="rect">
            <a:avLst/>
          </a:prstGeom>
          <a:solidFill>
            <a:schemeClr val="bg1"/>
          </a:solidFill>
          <a:ln w="412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5" name="Title 1"/>
          <p:cNvSpPr txBox="1">
            <a:spLocks/>
          </p:cNvSpPr>
          <p:nvPr/>
        </p:nvSpPr>
        <p:spPr>
          <a:xfrm>
            <a:off x="4863164" y="440570"/>
            <a:ext cx="4177164" cy="1143000"/>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mj-lt"/>
                <a:ea typeface="+mj-ea"/>
                <a:cs typeface="+mj-cs"/>
              </a:rPr>
              <a:t>What is the main reason you use social media?</a:t>
            </a:r>
          </a:p>
        </p:txBody>
      </p:sp>
      <p:sp>
        <p:nvSpPr>
          <p:cNvPr id="6" name="Rectangle 5"/>
          <p:cNvSpPr/>
          <p:nvPr/>
        </p:nvSpPr>
        <p:spPr>
          <a:xfrm>
            <a:off x="4669125" y="1583570"/>
            <a:ext cx="4177164" cy="4493537"/>
          </a:xfrm>
          <a:prstGeom prst="rect">
            <a:avLst/>
          </a:prstGeom>
        </p:spPr>
        <p:txBody>
          <a:bodyPr wrap="square">
            <a:spAutoFit/>
          </a:bodyPr>
          <a:lstStyle/>
          <a:p>
            <a:pPr marL="800100" lvl="1" indent="-342900">
              <a:buFont typeface="Arial"/>
              <a:buChar char="•"/>
            </a:pPr>
            <a:r>
              <a:rPr lang="en-US" sz="2200" dirty="0" smtClean="0">
                <a:cs typeface="Calibri (Body)"/>
              </a:rPr>
              <a:t>To interact with others</a:t>
            </a:r>
          </a:p>
          <a:p>
            <a:pPr marL="800100" lvl="1" indent="-342900">
              <a:buFont typeface="Arial"/>
              <a:buChar char="•"/>
            </a:pPr>
            <a:r>
              <a:rPr lang="en-US" sz="2200" dirty="0" smtClean="0">
                <a:cs typeface="Calibri (Body)"/>
              </a:rPr>
              <a:t>Procrastination purposes</a:t>
            </a:r>
          </a:p>
          <a:p>
            <a:pPr marL="800100" lvl="1" indent="-342900">
              <a:buFont typeface="Arial"/>
              <a:buChar char="•"/>
            </a:pPr>
            <a:r>
              <a:rPr lang="en-US" sz="2200" dirty="0" smtClean="0">
                <a:cs typeface="Calibri (Body)"/>
              </a:rPr>
              <a:t>To share information, pictures, and events</a:t>
            </a:r>
          </a:p>
          <a:p>
            <a:pPr marL="800100" lvl="1" indent="-342900">
              <a:buFont typeface="Arial"/>
              <a:buChar char="•"/>
            </a:pPr>
            <a:r>
              <a:rPr lang="en-US" sz="2200" dirty="0" smtClean="0">
                <a:cs typeface="Calibri (Body)"/>
              </a:rPr>
              <a:t>To find out what’s going on around campus, in Philadelphia and in the world</a:t>
            </a:r>
          </a:p>
          <a:p>
            <a:pPr marL="800100" lvl="1" indent="-342900">
              <a:buFont typeface="Arial"/>
              <a:buChar char="•"/>
            </a:pPr>
            <a:r>
              <a:rPr lang="en-US" sz="2200" dirty="0" smtClean="0">
                <a:cs typeface="Calibri (Body)"/>
              </a:rPr>
              <a:t>To stay updated on sports</a:t>
            </a:r>
          </a:p>
          <a:p>
            <a:pPr marL="800100" lvl="1" indent="-342900">
              <a:buFont typeface="Arial"/>
              <a:buChar char="•"/>
            </a:pPr>
            <a:r>
              <a:rPr lang="en-US" sz="2200" dirty="0" smtClean="0">
                <a:cs typeface="Calibri (Body)"/>
              </a:rPr>
              <a:t>To find other similar people</a:t>
            </a:r>
          </a:p>
          <a:p>
            <a:pPr marL="800100" lvl="1" indent="-342900">
              <a:buFont typeface="Arial"/>
              <a:buChar char="•"/>
            </a:pPr>
            <a:r>
              <a:rPr lang="en-US" sz="2200" dirty="0" smtClean="0">
                <a:cs typeface="Calibri (Body)"/>
              </a:rPr>
              <a:t>To see what is trending</a:t>
            </a:r>
          </a:p>
          <a:p>
            <a:pPr marL="800100" lvl="1" indent="-342900">
              <a:buFont typeface="Arial"/>
              <a:buChar char="•"/>
            </a:pPr>
            <a:r>
              <a:rPr lang="en-US" sz="2200" dirty="0" smtClean="0">
                <a:cs typeface="Calibri (Body)"/>
              </a:rPr>
              <a:t>To stay in touch with friends</a:t>
            </a:r>
          </a:p>
          <a:p>
            <a:pPr marL="800100" lvl="1" indent="-342900">
              <a:buFont typeface="Arial"/>
              <a:buChar char="•"/>
            </a:pPr>
            <a:r>
              <a:rPr lang="en-US" sz="2200" dirty="0" smtClean="0">
                <a:cs typeface="Calibri (Body)"/>
              </a:rPr>
              <a:t>Everyone else uses it</a:t>
            </a:r>
            <a:endParaRPr lang="en-US" sz="2200" dirty="0">
              <a:cs typeface="Calibri (Body)"/>
            </a:endParaRPr>
          </a:p>
        </p:txBody>
      </p:sp>
      <p:pic>
        <p:nvPicPr>
          <p:cNvPr id="7"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77" y="274638"/>
            <a:ext cx="4156106" cy="1513560"/>
          </a:xfrm>
        </p:spPr>
        <p:txBody>
          <a:bodyPr>
            <a:normAutofit/>
          </a:bodyPr>
          <a:lstStyle/>
          <a:p>
            <a:r>
              <a:rPr lang="en-US" sz="3000" b="1" dirty="0" smtClean="0">
                <a:solidFill>
                  <a:srgbClr val="FF0000"/>
                </a:solidFill>
                <a:effectLst>
                  <a:outerShdw blurRad="38100" dist="38100" dir="2700000" algn="tl">
                    <a:srgbClr val="000000">
                      <a:alpha val="43137"/>
                    </a:srgbClr>
                  </a:outerShdw>
                </a:effectLst>
              </a:rPr>
              <a:t>What don’t you like about Temple’s social media pages?</a:t>
            </a:r>
          </a:p>
        </p:txBody>
      </p:sp>
      <p:sp>
        <p:nvSpPr>
          <p:cNvPr id="3" name="Content Placeholder 2"/>
          <p:cNvSpPr>
            <a:spLocks noGrp="1"/>
          </p:cNvSpPr>
          <p:nvPr>
            <p:ph idx="1"/>
          </p:nvPr>
        </p:nvSpPr>
        <p:spPr>
          <a:xfrm>
            <a:off x="-285091" y="1788198"/>
            <a:ext cx="4593260" cy="4525963"/>
          </a:xfrm>
        </p:spPr>
        <p:txBody>
          <a:bodyPr>
            <a:normAutofit/>
          </a:bodyPr>
          <a:lstStyle/>
          <a:p>
            <a:pPr lvl="1">
              <a:buFont typeface="Arial"/>
              <a:buChar char="•"/>
            </a:pPr>
            <a:r>
              <a:rPr lang="en-US" sz="2300" dirty="0" smtClean="0"/>
              <a:t>Infrequent updates</a:t>
            </a:r>
          </a:p>
          <a:p>
            <a:pPr lvl="1">
              <a:buFont typeface="Arial"/>
              <a:buChar char="•"/>
            </a:pPr>
            <a:r>
              <a:rPr lang="en-US" sz="2300" dirty="0"/>
              <a:t>I</a:t>
            </a:r>
            <a:r>
              <a:rPr lang="en-US" sz="2300" dirty="0" smtClean="0"/>
              <a:t>rrelevant </a:t>
            </a:r>
            <a:r>
              <a:rPr lang="en-US" sz="2300" dirty="0"/>
              <a:t>information</a:t>
            </a:r>
            <a:r>
              <a:rPr lang="en-US" sz="2300" dirty="0" smtClean="0"/>
              <a:t> </a:t>
            </a:r>
          </a:p>
          <a:p>
            <a:pPr lvl="1">
              <a:buFont typeface="Arial"/>
              <a:buChar char="•"/>
            </a:pPr>
            <a:r>
              <a:rPr lang="en-US" sz="2300" dirty="0" smtClean="0"/>
              <a:t>Repetitive information</a:t>
            </a:r>
          </a:p>
          <a:p>
            <a:pPr lvl="1">
              <a:buFont typeface="Arial"/>
              <a:buChar char="•"/>
            </a:pPr>
            <a:r>
              <a:rPr lang="en-US" sz="2300" dirty="0" smtClean="0"/>
              <a:t>Should post more pictures</a:t>
            </a:r>
          </a:p>
          <a:p>
            <a:pPr lvl="1">
              <a:buFont typeface="Arial"/>
              <a:buChar char="•"/>
            </a:pPr>
            <a:r>
              <a:rPr lang="en-US" sz="2300" dirty="0" smtClean="0"/>
              <a:t>Too </a:t>
            </a:r>
            <a:r>
              <a:rPr lang="en-US" sz="2300" dirty="0"/>
              <a:t>many </a:t>
            </a:r>
            <a:r>
              <a:rPr lang="en-US" sz="2300" dirty="0" smtClean="0"/>
              <a:t>tweets</a:t>
            </a:r>
          </a:p>
          <a:p>
            <a:pPr lvl="2">
              <a:buFont typeface="Courier New"/>
              <a:buChar char="o"/>
            </a:pPr>
            <a:r>
              <a:rPr lang="en-US" sz="2000" dirty="0" smtClean="0"/>
              <a:t>Do not tweet </a:t>
            </a:r>
            <a:r>
              <a:rPr lang="en-US" sz="2000" dirty="0"/>
              <a:t>all at </a:t>
            </a:r>
            <a:r>
              <a:rPr lang="en-US" sz="2000" dirty="0" smtClean="0"/>
              <a:t>once</a:t>
            </a:r>
          </a:p>
          <a:p>
            <a:pPr lvl="3"/>
            <a:r>
              <a:rPr lang="en-US" dirty="0" smtClean="0"/>
              <a:t>Spread </a:t>
            </a:r>
            <a:r>
              <a:rPr lang="en-US" dirty="0"/>
              <a:t>out the </a:t>
            </a:r>
            <a:r>
              <a:rPr lang="en-US" dirty="0" smtClean="0"/>
              <a:t>tweets</a:t>
            </a:r>
          </a:p>
          <a:p>
            <a:pPr lvl="2">
              <a:buFont typeface="Courier New"/>
              <a:buChar char="o"/>
            </a:pPr>
            <a:r>
              <a:rPr lang="en-US" sz="2000" dirty="0" smtClean="0"/>
              <a:t>Currently Twitter is too specific, and does not seem relevant to the entire Temple community</a:t>
            </a:r>
            <a:endParaRPr lang="en-US" sz="2000" dirty="0"/>
          </a:p>
        </p:txBody>
      </p:sp>
      <p:sp>
        <p:nvSpPr>
          <p:cNvPr id="4" name="Rectangle 3"/>
          <p:cNvSpPr/>
          <p:nvPr/>
        </p:nvSpPr>
        <p:spPr>
          <a:xfrm>
            <a:off x="4502553" y="95427"/>
            <a:ext cx="4732160" cy="1692771"/>
          </a:xfrm>
          <a:prstGeom prst="rect">
            <a:avLst/>
          </a:prstGeom>
        </p:spPr>
        <p:txBody>
          <a:bodyPr wrap="square">
            <a:spAutoFit/>
          </a:bodyPr>
          <a:lstStyle/>
          <a:p>
            <a:pPr algn="ctr"/>
            <a:r>
              <a:rPr lang="en-US" sz="2600" b="1" dirty="0" smtClean="0">
                <a:solidFill>
                  <a:srgbClr val="FF0000"/>
                </a:solidFill>
                <a:effectLst>
                  <a:outerShdw blurRad="38100" dist="38100" dir="2700000" algn="tl">
                    <a:srgbClr val="000000">
                      <a:alpha val="43137"/>
                    </a:srgbClr>
                  </a:outerShdw>
                </a:effectLst>
              </a:rPr>
              <a:t>What kinds of things do you not want to see posted from the companies or organizations you follow?</a:t>
            </a:r>
          </a:p>
        </p:txBody>
      </p:sp>
      <p:sp>
        <p:nvSpPr>
          <p:cNvPr id="5" name="Rectangle 4"/>
          <p:cNvSpPr/>
          <p:nvPr/>
        </p:nvSpPr>
        <p:spPr>
          <a:xfrm>
            <a:off x="4334086" y="0"/>
            <a:ext cx="143761" cy="6858000"/>
          </a:xfrm>
          <a:prstGeom prst="rect">
            <a:avLst/>
          </a:prstGeom>
          <a:solidFill>
            <a:schemeClr val="bg1"/>
          </a:solidFill>
          <a:ln w="412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6" name="Rectangle 5"/>
          <p:cNvSpPr/>
          <p:nvPr/>
        </p:nvSpPr>
        <p:spPr>
          <a:xfrm>
            <a:off x="4308168" y="1749324"/>
            <a:ext cx="4572000" cy="400110"/>
          </a:xfrm>
          <a:prstGeom prst="rect">
            <a:avLst/>
          </a:prstGeom>
        </p:spPr>
        <p:txBody>
          <a:bodyPr>
            <a:spAutoFit/>
          </a:bodyPr>
          <a:lstStyle/>
          <a:p>
            <a:pPr marL="914400" lvl="1" indent="-457200">
              <a:buFont typeface="Arial"/>
              <a:buChar char="•"/>
            </a:pPr>
            <a:endParaRPr lang="en-US" sz="2000" dirty="0"/>
          </a:p>
        </p:txBody>
      </p:sp>
      <p:sp>
        <p:nvSpPr>
          <p:cNvPr id="7" name="Rectangle 6"/>
          <p:cNvSpPr/>
          <p:nvPr/>
        </p:nvSpPr>
        <p:spPr>
          <a:xfrm>
            <a:off x="4194983" y="1815882"/>
            <a:ext cx="5039730" cy="4508927"/>
          </a:xfrm>
          <a:prstGeom prst="rect">
            <a:avLst/>
          </a:prstGeom>
        </p:spPr>
        <p:txBody>
          <a:bodyPr wrap="square">
            <a:spAutoFit/>
          </a:bodyPr>
          <a:lstStyle/>
          <a:p>
            <a:pPr marL="800100" lvl="1" indent="-342900">
              <a:buFont typeface="Arial"/>
              <a:buChar char="•"/>
            </a:pPr>
            <a:r>
              <a:rPr lang="en-US" sz="2300" dirty="0" smtClean="0"/>
              <a:t>Repetitive items, statuses about things they already know about ex: “It’s raining.”</a:t>
            </a:r>
          </a:p>
          <a:p>
            <a:pPr marL="800100" lvl="1" indent="-342900">
              <a:buFont typeface="Arial"/>
              <a:buChar char="•"/>
            </a:pPr>
            <a:r>
              <a:rPr lang="en-US" sz="2300" dirty="0" smtClean="0"/>
              <a:t>Posting or tweeting too frequently</a:t>
            </a:r>
          </a:p>
          <a:p>
            <a:pPr marL="1257300" lvl="2" indent="-342900">
              <a:buFont typeface="Courier New"/>
              <a:buChar char="o"/>
            </a:pPr>
            <a:r>
              <a:rPr lang="en-US" sz="2000" dirty="0" smtClean="0"/>
              <a:t>Posting more than five times a day is too much or more than every 20 minutes unless there is breaking news</a:t>
            </a:r>
          </a:p>
          <a:p>
            <a:pPr marL="800100" lvl="1" indent="-342900">
              <a:buFont typeface="Arial"/>
              <a:buChar char="•"/>
            </a:pPr>
            <a:r>
              <a:rPr lang="en-US" sz="2300" dirty="0" smtClean="0"/>
              <a:t>Pointless and irrelevant information that doesn’t pertain to them</a:t>
            </a:r>
          </a:p>
          <a:p>
            <a:pPr marL="800100" lvl="1" indent="-342900">
              <a:buFont typeface="Arial"/>
              <a:buChar char="•"/>
            </a:pPr>
            <a:r>
              <a:rPr lang="en-US" sz="2300" dirty="0" smtClean="0"/>
              <a:t>Links to other stories</a:t>
            </a:r>
          </a:p>
        </p:txBody>
      </p:sp>
      <p:pic>
        <p:nvPicPr>
          <p:cNvPr id="8"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025" y="246201"/>
            <a:ext cx="3832138" cy="1865945"/>
          </a:xfrm>
        </p:spPr>
        <p:txBody>
          <a:bodyPr>
            <a:normAutofit fontScale="90000"/>
          </a:bodyPr>
          <a:lstStyle/>
          <a:p>
            <a:r>
              <a:rPr lang="en-US" sz="3000" b="1" dirty="0" smtClean="0">
                <a:solidFill>
                  <a:srgbClr val="FF0000"/>
                </a:solidFill>
                <a:effectLst>
                  <a:outerShdw blurRad="38100" dist="38100" dir="2700000" algn="tl">
                    <a:srgbClr val="000000">
                      <a:alpha val="43137"/>
                    </a:srgbClr>
                  </a:outerShdw>
                </a:effectLst>
              </a:rPr>
              <a:t>If you could change one thing about any of Temple University’s social media sites, what would it be?</a:t>
            </a:r>
          </a:p>
        </p:txBody>
      </p:sp>
      <p:sp>
        <p:nvSpPr>
          <p:cNvPr id="3" name="Content Placeholder 2"/>
          <p:cNvSpPr>
            <a:spLocks noGrp="1"/>
          </p:cNvSpPr>
          <p:nvPr>
            <p:ph idx="1"/>
          </p:nvPr>
        </p:nvSpPr>
        <p:spPr>
          <a:xfrm>
            <a:off x="0" y="2257290"/>
            <a:ext cx="4525364" cy="4745854"/>
          </a:xfrm>
        </p:spPr>
        <p:txBody>
          <a:bodyPr>
            <a:normAutofit fontScale="92500" lnSpcReduction="20000"/>
          </a:bodyPr>
          <a:lstStyle/>
          <a:p>
            <a:pPr lvl="1">
              <a:buFont typeface="Arial"/>
              <a:buChar char="•"/>
            </a:pPr>
            <a:r>
              <a:rPr lang="en-US" sz="2300" dirty="0" smtClean="0"/>
              <a:t>More interaction (contests, polls, etc.)</a:t>
            </a:r>
          </a:p>
          <a:p>
            <a:pPr lvl="1">
              <a:buFont typeface="Arial"/>
              <a:buChar char="•"/>
            </a:pPr>
            <a:r>
              <a:rPr lang="en-US" sz="2300" dirty="0" smtClean="0"/>
              <a:t>Lower frequency of posts</a:t>
            </a:r>
          </a:p>
          <a:p>
            <a:pPr lvl="2">
              <a:buFont typeface="Courier New"/>
              <a:buChar char="o"/>
            </a:pPr>
            <a:r>
              <a:rPr lang="en-US" sz="2000" dirty="0" smtClean="0"/>
              <a:t>Space them out</a:t>
            </a:r>
          </a:p>
          <a:p>
            <a:pPr lvl="1">
              <a:buFont typeface="Arial"/>
              <a:buChar char="•"/>
            </a:pPr>
            <a:r>
              <a:rPr lang="en-US" sz="2300" dirty="0" smtClean="0"/>
              <a:t>Knowledge of deals from places, such as the Reel </a:t>
            </a:r>
          </a:p>
          <a:p>
            <a:pPr lvl="1">
              <a:buFont typeface="Arial"/>
              <a:buChar char="•"/>
            </a:pPr>
            <a:r>
              <a:rPr lang="en-US" sz="2300" dirty="0" smtClean="0"/>
              <a:t>Greek life presence improved</a:t>
            </a:r>
          </a:p>
          <a:p>
            <a:pPr lvl="1">
              <a:buFont typeface="Arial"/>
              <a:buChar char="•"/>
            </a:pPr>
            <a:r>
              <a:rPr lang="en-US" sz="2300" dirty="0" smtClean="0"/>
              <a:t>More promotion for student organizations</a:t>
            </a:r>
          </a:p>
          <a:p>
            <a:pPr lvl="2">
              <a:buFont typeface="Courier New"/>
              <a:buChar char="o"/>
            </a:pPr>
            <a:r>
              <a:rPr lang="en-US" sz="2000" dirty="0" smtClean="0"/>
              <a:t>Re-tweeting and sharing student organizations’ events</a:t>
            </a:r>
          </a:p>
          <a:p>
            <a:pPr lvl="1">
              <a:buFont typeface="Arial"/>
              <a:buChar char="•"/>
            </a:pPr>
            <a:r>
              <a:rPr lang="en-US" sz="2300" dirty="0" smtClean="0"/>
              <a:t>Concerts in the city and the </a:t>
            </a:r>
            <a:r>
              <a:rPr lang="en-US" sz="2300" dirty="0" err="1" smtClean="0"/>
              <a:t>Liacouras</a:t>
            </a:r>
            <a:r>
              <a:rPr lang="en-US" sz="2300" dirty="0" smtClean="0"/>
              <a:t> Center</a:t>
            </a:r>
          </a:p>
          <a:p>
            <a:pPr lvl="1">
              <a:buFont typeface="Arial"/>
              <a:buChar char="•"/>
            </a:pPr>
            <a:r>
              <a:rPr lang="en-US" sz="2300" dirty="0" smtClean="0"/>
              <a:t>Allow students to voice concerns to administration </a:t>
            </a:r>
            <a:endParaRPr lang="en-US" sz="2300" dirty="0"/>
          </a:p>
        </p:txBody>
      </p:sp>
      <p:sp>
        <p:nvSpPr>
          <p:cNvPr id="4" name="Rectangle 3"/>
          <p:cNvSpPr/>
          <p:nvPr/>
        </p:nvSpPr>
        <p:spPr>
          <a:xfrm>
            <a:off x="4525364" y="0"/>
            <a:ext cx="143761" cy="6858000"/>
          </a:xfrm>
          <a:prstGeom prst="rect">
            <a:avLst/>
          </a:prstGeom>
          <a:solidFill>
            <a:schemeClr val="bg1"/>
          </a:solidFill>
          <a:ln w="412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sp>
        <p:nvSpPr>
          <p:cNvPr id="5" name="Rectangle 4"/>
          <p:cNvSpPr/>
          <p:nvPr/>
        </p:nvSpPr>
        <p:spPr>
          <a:xfrm>
            <a:off x="5044928" y="1917778"/>
            <a:ext cx="4099072" cy="2215991"/>
          </a:xfrm>
          <a:prstGeom prst="rect">
            <a:avLst/>
          </a:prstGeom>
        </p:spPr>
        <p:txBody>
          <a:bodyPr wrap="square">
            <a:spAutoFit/>
          </a:bodyPr>
          <a:lstStyle/>
          <a:p>
            <a:pPr marL="457200" indent="-457200">
              <a:buFont typeface="Arial"/>
              <a:buChar char="•"/>
            </a:pPr>
            <a:r>
              <a:rPr lang="en-US" sz="2300" dirty="0" smtClean="0"/>
              <a:t>More interactive</a:t>
            </a:r>
          </a:p>
          <a:p>
            <a:pPr marL="457200" indent="-457200">
              <a:buFont typeface="Arial"/>
              <a:buChar char="•"/>
            </a:pPr>
            <a:r>
              <a:rPr lang="en-US" sz="2300" dirty="0" smtClean="0"/>
              <a:t>No alumni updates</a:t>
            </a:r>
          </a:p>
          <a:p>
            <a:pPr marL="457200" indent="-457200">
              <a:buFont typeface="Arial"/>
              <a:buChar char="•"/>
            </a:pPr>
            <a:r>
              <a:rPr lang="en-US" sz="2300" dirty="0" smtClean="0"/>
              <a:t>Use wit and humor to make it more relevant/relatable</a:t>
            </a:r>
          </a:p>
          <a:p>
            <a:pPr marL="457200" indent="-457200">
              <a:buFont typeface="Arial"/>
              <a:buChar char="•"/>
            </a:pPr>
            <a:r>
              <a:rPr lang="en-US" sz="2300" dirty="0" smtClean="0"/>
              <a:t>Monitor number of posts and how spread out they are</a:t>
            </a:r>
            <a:endParaRPr lang="en-US" sz="2300" dirty="0"/>
          </a:p>
        </p:txBody>
      </p:sp>
      <p:sp>
        <p:nvSpPr>
          <p:cNvPr id="6" name="Rectangle 5"/>
          <p:cNvSpPr/>
          <p:nvPr/>
        </p:nvSpPr>
        <p:spPr>
          <a:xfrm>
            <a:off x="5290588" y="594339"/>
            <a:ext cx="3206572" cy="1323439"/>
          </a:xfrm>
          <a:prstGeom prst="rect">
            <a:avLst/>
          </a:prstGeom>
        </p:spPr>
        <p:txBody>
          <a:bodyPr wrap="square">
            <a:spAutoFit/>
          </a:bodyPr>
          <a:lstStyle/>
          <a:p>
            <a:pPr algn="ctr"/>
            <a:r>
              <a:rPr lang="en-US" sz="4000" b="1" dirty="0" smtClean="0">
                <a:solidFill>
                  <a:srgbClr val="FF1200"/>
                </a:solidFill>
                <a:effectLst>
                  <a:outerShdw blurRad="38100" dist="38100" dir="2700000" algn="tl">
                    <a:srgbClr val="000000">
                      <a:alpha val="43137"/>
                    </a:srgbClr>
                  </a:outerShdw>
                </a:effectLst>
              </a:rPr>
              <a:t>General Observations</a:t>
            </a:r>
            <a:endParaRPr lang="en-US" sz="3600" dirty="0">
              <a:solidFill>
                <a:srgbClr val="FF0000"/>
              </a:solidFill>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1200"/>
                </a:solidFill>
                <a:effectLst>
                  <a:outerShdw blurRad="38100" dist="38100" dir="2700000" algn="tl">
                    <a:srgbClr val="000000">
                      <a:alpha val="43137"/>
                    </a:srgbClr>
                  </a:outerShdw>
                </a:effectLst>
              </a:rPr>
              <a:t>Strategy</a:t>
            </a:r>
            <a:endParaRPr lang="en-US" sz="6600" dirty="0">
              <a:solidFill>
                <a:srgbClr val="FF1200"/>
              </a:solidFill>
            </a:endParaRPr>
          </a:p>
        </p:txBody>
      </p:sp>
      <p:sp>
        <p:nvSpPr>
          <p:cNvPr id="3" name="Content Placeholder 2"/>
          <p:cNvSpPr>
            <a:spLocks noGrp="1"/>
          </p:cNvSpPr>
          <p:nvPr>
            <p:ph idx="1"/>
          </p:nvPr>
        </p:nvSpPr>
        <p:spPr/>
        <p:txBody>
          <a:bodyPr/>
          <a:lstStyle/>
          <a:p>
            <a:r>
              <a:rPr lang="en-US" dirty="0" err="1" smtClean="0"/>
              <a:t>PRowl</a:t>
            </a:r>
            <a:r>
              <a:rPr lang="en-US" dirty="0" smtClean="0"/>
              <a:t> Public Relations will position University Communications as a beneficial resource for students to get relevant news, updates and posts through social media</a:t>
            </a:r>
            <a:endParaRPr lang="en-US" dirty="0"/>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394"/>
            <a:ext cx="8229600" cy="1143000"/>
          </a:xfrm>
        </p:spPr>
        <p:txBody>
          <a:bodyPr>
            <a:normAutofit/>
          </a:bodyPr>
          <a:lstStyle/>
          <a:p>
            <a:r>
              <a:rPr lang="en-US" sz="6600" b="1" dirty="0" smtClean="0">
                <a:solidFill>
                  <a:srgbClr val="FF1200"/>
                </a:solidFill>
                <a:effectLst>
                  <a:outerShdw blurRad="38100" dist="38100" dir="2700000" algn="tl">
                    <a:srgbClr val="000000">
                      <a:alpha val="43137"/>
                    </a:srgbClr>
                  </a:outerShdw>
                </a:effectLst>
              </a:rPr>
              <a:t>Tactics</a:t>
            </a:r>
            <a:endParaRPr lang="en-US" sz="6600"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84394"/>
            <a:ext cx="8229600" cy="5440362"/>
          </a:xfrm>
        </p:spPr>
        <p:txBody>
          <a:bodyPr>
            <a:normAutofit fontScale="70000" lnSpcReduction="20000"/>
          </a:bodyPr>
          <a:lstStyle/>
          <a:p>
            <a:pPr>
              <a:buFont typeface="Arial"/>
              <a:buChar char="•"/>
            </a:pPr>
            <a:r>
              <a:rPr lang="en-US" dirty="0" smtClean="0"/>
              <a:t>The </a:t>
            </a:r>
            <a:r>
              <a:rPr lang="en-US" dirty="0"/>
              <a:t>following tactics</a:t>
            </a:r>
            <a:r>
              <a:rPr lang="en-US" dirty="0" smtClean="0"/>
              <a:t> are being suggested to implement </a:t>
            </a:r>
            <a:r>
              <a:rPr lang="en-US" dirty="0"/>
              <a:t>as part of the </a:t>
            </a:r>
            <a:r>
              <a:rPr lang="en-US" dirty="0" smtClean="0"/>
              <a:t>campaign:</a:t>
            </a:r>
          </a:p>
          <a:p>
            <a:pPr>
              <a:buFont typeface="Arial"/>
              <a:buChar char="•"/>
            </a:pPr>
            <a:endParaRPr lang="en-US" dirty="0" smtClean="0"/>
          </a:p>
          <a:p>
            <a:pPr marL="514350" indent="-514350">
              <a:buFont typeface="+mj-lt"/>
              <a:buAutoNum type="arabicPeriod"/>
            </a:pPr>
            <a:r>
              <a:rPr lang="en-US" dirty="0" smtClean="0"/>
              <a:t>Integrate the promotion of events occurring on campus using Temple’s social media accounts</a:t>
            </a:r>
          </a:p>
          <a:p>
            <a:pPr marL="914400" lvl="1" indent="-514350"/>
            <a:r>
              <a:rPr lang="en-US" dirty="0" smtClean="0"/>
              <a:t>i.e., Student events at Hillel and Tyler (such as jewelry and glass sales) are often overlooked by students on campus</a:t>
            </a:r>
          </a:p>
          <a:p>
            <a:pPr lvl="1"/>
            <a:endParaRPr lang="en-US" dirty="0" smtClean="0"/>
          </a:p>
          <a:p>
            <a:pPr marL="514350" indent="-514350">
              <a:buFont typeface="+mj-lt"/>
              <a:buAutoNum type="arabicPeriod"/>
            </a:pPr>
            <a:r>
              <a:rPr lang="en-US" dirty="0" smtClean="0"/>
              <a:t>For any major sporting event that Temple plays in, fans can enter a contest by leaving a comment on the status with their score prediction</a:t>
            </a:r>
          </a:p>
          <a:p>
            <a:pPr lvl="1"/>
            <a:r>
              <a:rPr lang="en-US" dirty="0" smtClean="0"/>
              <a:t>Whoever is the closest to the actual score can win a basketball prize pack, a shout-out at a game or a meet and greet with one of the star players</a:t>
            </a:r>
          </a:p>
          <a:p>
            <a:pPr lvl="1"/>
            <a:r>
              <a:rPr lang="en-US" dirty="0" smtClean="0"/>
              <a:t>Promotes interaction whether there is a prize or not</a:t>
            </a:r>
          </a:p>
          <a:p>
            <a:pPr lvl="1"/>
            <a:r>
              <a:rPr lang="en-US" dirty="0" smtClean="0"/>
              <a:t>Examples of major sporting events include March Madness games, homecoming games, season opening games and etc.</a:t>
            </a:r>
          </a:p>
          <a:p>
            <a:pPr lvl="1"/>
            <a:endParaRPr lang="en-US" dirty="0" smtClean="0"/>
          </a:p>
          <a:p>
            <a:pPr lvl="1">
              <a:buFont typeface="Arial"/>
              <a:buChar char="•"/>
            </a:pPr>
            <a:endParaRPr lang="en-US" dirty="0"/>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Tactics (Continued)</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1069" y="1214651"/>
            <a:ext cx="8229600" cy="5035426"/>
          </a:xfrm>
        </p:spPr>
        <p:txBody>
          <a:bodyPr>
            <a:normAutofit fontScale="77500" lnSpcReduction="20000"/>
          </a:bodyPr>
          <a:lstStyle/>
          <a:p>
            <a:pPr marL="514350" indent="-514350">
              <a:buNone/>
            </a:pPr>
            <a:r>
              <a:rPr lang="en-US" dirty="0" smtClean="0"/>
              <a:t>3. Events tab</a:t>
            </a:r>
          </a:p>
          <a:p>
            <a:pPr marL="914400" lvl="1" indent="-514350"/>
            <a:r>
              <a:rPr lang="en-US" dirty="0" smtClean="0"/>
              <a:t>Monthly calendar of events that students can submit through a Facebook message</a:t>
            </a:r>
          </a:p>
          <a:p>
            <a:pPr marL="914400" lvl="1" indent="-514350"/>
            <a:r>
              <a:rPr lang="en-US" dirty="0" smtClean="0"/>
              <a:t>49% of </a:t>
            </a:r>
            <a:r>
              <a:rPr lang="en-US" dirty="0" err="1" smtClean="0"/>
              <a:t>Facebook</a:t>
            </a:r>
            <a:r>
              <a:rPr lang="en-US" dirty="0" smtClean="0"/>
              <a:t> users surveyed admitted they would like to see regular postings of events on Temple’s page</a:t>
            </a:r>
          </a:p>
          <a:p>
            <a:pPr marL="914400" lvl="1" indent="-514350"/>
            <a:r>
              <a:rPr lang="en-US" dirty="0" smtClean="0"/>
              <a:t>Could include Career Center events, movies at the Reel, Snowboarding Club Rail Jam, etc.</a:t>
            </a:r>
          </a:p>
          <a:p>
            <a:pPr marL="914400" lvl="1" indent="-514350"/>
            <a:endParaRPr lang="en-US" dirty="0" smtClean="0"/>
          </a:p>
          <a:p>
            <a:pPr marL="514350" indent="-514350">
              <a:buNone/>
            </a:pPr>
            <a:r>
              <a:rPr lang="en-US" dirty="0" smtClean="0"/>
              <a:t>4. Themed social media months</a:t>
            </a:r>
          </a:p>
          <a:p>
            <a:pPr lvl="1"/>
            <a:r>
              <a:rPr lang="en-US" dirty="0" smtClean="0"/>
              <a:t>For every month there could be a different theme on the </a:t>
            </a:r>
            <a:r>
              <a:rPr lang="en-US" dirty="0" err="1" smtClean="0"/>
              <a:t>Facebook</a:t>
            </a:r>
            <a:r>
              <a:rPr lang="en-US" dirty="0" smtClean="0"/>
              <a:t> page</a:t>
            </a:r>
          </a:p>
          <a:p>
            <a:pPr lvl="1"/>
            <a:r>
              <a:rPr lang="en-US" dirty="0" smtClean="0"/>
              <a:t> The theme should be reflected within the posts and the </a:t>
            </a:r>
            <a:r>
              <a:rPr lang="en-US" dirty="0" err="1" smtClean="0"/>
              <a:t>Facebook</a:t>
            </a:r>
            <a:r>
              <a:rPr lang="en-US" dirty="0" smtClean="0"/>
              <a:t> cover photo when the account switches to Timeline</a:t>
            </a:r>
          </a:p>
          <a:p>
            <a:pPr lvl="1"/>
            <a:r>
              <a:rPr lang="en-US" dirty="0" smtClean="0"/>
              <a:t>i.e., March Madness in March if/when Temple is a participant, study tips for finals in April, graduation theme for May and etc.</a:t>
            </a:r>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Tactics (Continued)</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417638"/>
            <a:ext cx="8229600" cy="5035426"/>
          </a:xfrm>
        </p:spPr>
        <p:txBody>
          <a:bodyPr>
            <a:normAutofit fontScale="92500" lnSpcReduction="20000"/>
          </a:bodyPr>
          <a:lstStyle/>
          <a:p>
            <a:pPr marL="514350" indent="-514350">
              <a:buNone/>
            </a:pPr>
            <a:r>
              <a:rPr lang="en-US" dirty="0" smtClean="0"/>
              <a:t>5. “Caption This!” Status Contest</a:t>
            </a:r>
          </a:p>
          <a:p>
            <a:pPr marL="914400" lvl="1" indent="-514350">
              <a:buFontTx/>
              <a:buChar char="-"/>
            </a:pPr>
            <a:r>
              <a:rPr lang="en-US" dirty="0" smtClean="0"/>
              <a:t>Post a photo of a scene on campus and users have to comment on what they think is happening in the photo. Whichever comment submission on the photo to receive the most likes, wins.  The winner could receive a shout out on Facebook or a free Temple t-shirt</a:t>
            </a:r>
          </a:p>
          <a:p>
            <a:pPr marL="514350" indent="-514350">
              <a:buNone/>
            </a:pPr>
            <a:endParaRPr lang="en-US" dirty="0" smtClean="0"/>
          </a:p>
          <a:p>
            <a:pPr marL="514350" indent="-514350">
              <a:buNone/>
            </a:pPr>
            <a:r>
              <a:rPr lang="en-US" dirty="0" smtClean="0"/>
              <a:t>6. Timeline cover photo contest</a:t>
            </a:r>
          </a:p>
          <a:p>
            <a:pPr lvl="1">
              <a:buFontTx/>
              <a:buChar char="-"/>
            </a:pPr>
            <a:r>
              <a:rPr lang="en-US" dirty="0" err="1" smtClean="0"/>
              <a:t>Facebook</a:t>
            </a:r>
            <a:r>
              <a:rPr lang="en-US" dirty="0" smtClean="0"/>
              <a:t> users can submit their own photo that corresponds with the theme to be featured on the site. Contest winner could receive a free Temple t-shirt, or a small similar gift</a:t>
            </a:r>
          </a:p>
          <a:p>
            <a:endParaRPr lang="en-US" dirty="0" smtClean="0"/>
          </a:p>
          <a:p>
            <a:pPr marL="514350" indent="-514350">
              <a:buAutoNum type="arabicPeriod"/>
            </a:pPr>
            <a:endParaRPr lang="en-US" dirty="0" smtClean="0"/>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1200"/>
                </a:solidFill>
                <a:effectLst>
                  <a:outerShdw blurRad="38100" dist="38100" dir="2700000" algn="tl">
                    <a:srgbClr val="000000">
                      <a:alpha val="43137"/>
                    </a:srgbClr>
                  </a:outerShdw>
                </a:effectLst>
              </a:rPr>
              <a:t>Tactics (Continued)</a:t>
            </a:r>
            <a:endParaRPr lang="en-US"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t>7. Interactive status updates</a:t>
            </a:r>
          </a:p>
          <a:p>
            <a:pPr lvl="1">
              <a:buFontTx/>
              <a:buChar char="-"/>
            </a:pPr>
            <a:r>
              <a:rPr lang="en-US" dirty="0" smtClean="0"/>
              <a:t>i.e., “You know you go to Temple when…”</a:t>
            </a:r>
          </a:p>
          <a:p>
            <a:pPr lvl="1">
              <a:buFontTx/>
              <a:buChar char="-"/>
            </a:pPr>
            <a:r>
              <a:rPr lang="en-US" dirty="0" smtClean="0"/>
              <a:t>Would need slight moderation for any inappropriate posts that could occur</a:t>
            </a:r>
          </a:p>
          <a:p>
            <a:pPr lvl="1">
              <a:buFontTx/>
              <a:buChar char="-"/>
            </a:pPr>
            <a:r>
              <a:rPr lang="en-US" dirty="0" smtClean="0"/>
              <a:t>Make statuses or tweet it to promote interaction</a:t>
            </a:r>
          </a:p>
          <a:p>
            <a:pPr>
              <a:buFontTx/>
              <a:buChar char="-"/>
            </a:pPr>
            <a:endParaRPr lang="en-US" dirty="0" smtClean="0"/>
          </a:p>
          <a:p>
            <a:pPr>
              <a:buNone/>
            </a:pPr>
            <a:r>
              <a:rPr lang="en-US" dirty="0" smtClean="0"/>
              <a:t>8. Student Organization of the Month</a:t>
            </a:r>
          </a:p>
          <a:p>
            <a:pPr lvl="1">
              <a:buFontTx/>
              <a:buChar char="-"/>
            </a:pPr>
            <a:r>
              <a:rPr lang="en-US" dirty="0"/>
              <a:t>F</a:t>
            </a:r>
            <a:r>
              <a:rPr lang="en-US" dirty="0" smtClean="0"/>
              <a:t>ocus group participants expressed they would like to see their organizations featured</a:t>
            </a:r>
          </a:p>
          <a:p>
            <a:pPr lvl="2">
              <a:buFontTx/>
              <a:buChar char="-"/>
            </a:pPr>
            <a:r>
              <a:rPr lang="en-US" dirty="0"/>
              <a:t>E</a:t>
            </a:r>
            <a:r>
              <a:rPr lang="en-US" dirty="0" smtClean="0"/>
              <a:t>specially if they have a large event coming up</a:t>
            </a:r>
          </a:p>
          <a:p>
            <a:pPr lvl="1">
              <a:buFontTx/>
              <a:buChar char="-"/>
            </a:pPr>
            <a:r>
              <a:rPr lang="en-US" dirty="0" smtClean="0"/>
              <a:t>Can include contact information and links for the organizations via posts on the wall</a:t>
            </a:r>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Tactics (Continued)</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9. Food truck partnership</a:t>
            </a:r>
          </a:p>
          <a:p>
            <a:pPr lvl="1">
              <a:buFontTx/>
              <a:buChar char="-"/>
            </a:pPr>
            <a:r>
              <a:rPr lang="en-US" dirty="0" smtClean="0"/>
              <a:t>Partner with several food trucks around campus</a:t>
            </a:r>
          </a:p>
          <a:p>
            <a:pPr lvl="1">
              <a:buFontTx/>
              <a:buChar char="-"/>
            </a:pPr>
            <a:r>
              <a:rPr lang="en-US" dirty="0" smtClean="0"/>
              <a:t>Post a status </a:t>
            </a:r>
            <a:r>
              <a:rPr lang="en-US" dirty="0"/>
              <a:t>on Temple’s </a:t>
            </a:r>
            <a:r>
              <a:rPr lang="en-US" dirty="0" err="1"/>
              <a:t>Facebook</a:t>
            </a:r>
            <a:r>
              <a:rPr lang="en-US" dirty="0"/>
              <a:t> page that gave</a:t>
            </a:r>
            <a:r>
              <a:rPr lang="en-US" dirty="0" smtClean="0"/>
              <a:t> a </a:t>
            </a:r>
            <a:r>
              <a:rPr lang="en-US" dirty="0"/>
              <a:t>discount to </a:t>
            </a:r>
            <a:r>
              <a:rPr lang="en-US" dirty="0" smtClean="0"/>
              <a:t>a specific </a:t>
            </a:r>
            <a:r>
              <a:rPr lang="en-US" dirty="0"/>
              <a:t>food truck around </a:t>
            </a:r>
            <a:r>
              <a:rPr lang="en-US" dirty="0" smtClean="0"/>
              <a:t>campus</a:t>
            </a:r>
          </a:p>
          <a:p>
            <a:pPr lvl="2">
              <a:buFontTx/>
              <a:buChar char="-"/>
            </a:pPr>
            <a:r>
              <a:rPr lang="en-US" dirty="0" smtClean="0"/>
              <a:t>i.e., A status could be “If </a:t>
            </a:r>
            <a:r>
              <a:rPr lang="en-US" dirty="0"/>
              <a:t>you want a free coffee with your food at Richie’s today tell Richie you like his </a:t>
            </a:r>
            <a:r>
              <a:rPr lang="en-US" dirty="0" smtClean="0"/>
              <a:t>hat”</a:t>
            </a:r>
          </a:p>
          <a:p>
            <a:pPr lvl="2">
              <a:buFontTx/>
              <a:buChar char="-"/>
            </a:pPr>
            <a:r>
              <a:rPr lang="en-US" dirty="0" smtClean="0"/>
              <a:t>QR codes could be placed at these locations for customers that may not already “Like” the </a:t>
            </a:r>
            <a:r>
              <a:rPr lang="en-US" dirty="0" err="1" smtClean="0"/>
              <a:t>Facebook</a:t>
            </a:r>
            <a:r>
              <a:rPr lang="en-US" dirty="0" smtClean="0"/>
              <a:t> page. </a:t>
            </a:r>
          </a:p>
          <a:p>
            <a:pPr>
              <a:buNone/>
            </a:pPr>
            <a:endParaRPr lang="en-US" dirty="0" smtClean="0"/>
          </a:p>
          <a:p>
            <a:pPr>
              <a:buNone/>
            </a:pPr>
            <a:r>
              <a:rPr lang="en-US" dirty="0" smtClean="0"/>
              <a:t>10. </a:t>
            </a:r>
            <a:r>
              <a:rPr lang="en-US" dirty="0" err="1" smtClean="0"/>
              <a:t>Facebook</a:t>
            </a:r>
            <a:r>
              <a:rPr lang="en-US" dirty="0" smtClean="0"/>
              <a:t> “</a:t>
            </a:r>
            <a:r>
              <a:rPr lang="en-US" dirty="0" err="1" smtClean="0"/>
              <a:t>Owlbums</a:t>
            </a:r>
            <a:r>
              <a:rPr lang="en-US" dirty="0" smtClean="0"/>
              <a:t>”</a:t>
            </a:r>
          </a:p>
          <a:p>
            <a:pPr lvl="1">
              <a:buFontTx/>
              <a:buChar char="-"/>
            </a:pPr>
            <a:r>
              <a:rPr lang="en-US" dirty="0" smtClean="0"/>
              <a:t>Feature student photographers and their photo “</a:t>
            </a:r>
            <a:r>
              <a:rPr lang="en-US" dirty="0" err="1" smtClean="0"/>
              <a:t>Owlbum</a:t>
            </a:r>
            <a:r>
              <a:rPr lang="en-US" dirty="0" smtClean="0"/>
              <a:t>” they have put together with pictures from campus events such as Spring Fling, Welcome Week, Basketball Games and etc.</a:t>
            </a:r>
          </a:p>
          <a:p>
            <a:pPr lvl="1">
              <a:buFontTx/>
              <a:buChar char="-"/>
            </a:pPr>
            <a:r>
              <a:rPr lang="en-US" dirty="0" smtClean="0"/>
              <a:t>Pictures could be featured on the </a:t>
            </a:r>
            <a:r>
              <a:rPr lang="en-US" dirty="0" err="1" smtClean="0"/>
              <a:t>Tumblr</a:t>
            </a:r>
            <a:r>
              <a:rPr lang="en-US" dirty="0" smtClean="0"/>
              <a:t> page, and then linked back to the </a:t>
            </a:r>
            <a:r>
              <a:rPr lang="en-US" dirty="0" err="1" smtClean="0"/>
              <a:t>Facebook</a:t>
            </a:r>
            <a:r>
              <a:rPr lang="en-US" dirty="0" smtClean="0"/>
              <a:t> and Twitter  pages to integrate multiple social media outlets</a:t>
            </a:r>
          </a:p>
          <a:p>
            <a:endParaRPr lang="en-US" dirty="0"/>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Tactics (Continued)</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t>11. QR Code Distribution</a:t>
            </a:r>
          </a:p>
          <a:p>
            <a:pPr lvl="1">
              <a:buFontTx/>
              <a:buChar char="-"/>
            </a:pPr>
            <a:r>
              <a:rPr lang="en-US" dirty="0" smtClean="0"/>
              <a:t>Distributing QR codes leading to the Temple University Facebook page during surveys was successful</a:t>
            </a:r>
          </a:p>
          <a:p>
            <a:pPr lvl="2">
              <a:buFontTx/>
              <a:buChar char="-"/>
            </a:pPr>
            <a:r>
              <a:rPr lang="en-US" dirty="0" smtClean="0"/>
              <a:t>Easy to generate and distribute in large quantities </a:t>
            </a:r>
          </a:p>
          <a:p>
            <a:pPr lvl="2">
              <a:buFontTx/>
              <a:buChar char="-"/>
            </a:pPr>
            <a:r>
              <a:rPr lang="en-US" dirty="0" smtClean="0"/>
              <a:t>Reaches a large audience of smart phone users on campus</a:t>
            </a:r>
          </a:p>
          <a:p>
            <a:pPr lvl="2">
              <a:buFontTx/>
              <a:buChar char="-"/>
            </a:pPr>
            <a:r>
              <a:rPr lang="en-US" dirty="0" smtClean="0"/>
              <a:t>Students that do not have a QR code scanner will be asking their peers, thus generating conversation about the page</a:t>
            </a:r>
          </a:p>
          <a:p>
            <a:pPr marL="914400" lvl="2" indent="0">
              <a:buNone/>
            </a:pPr>
            <a:endParaRPr lang="en-US" dirty="0" smtClean="0"/>
          </a:p>
          <a:p>
            <a:pPr lvl="1">
              <a:buFontTx/>
              <a:buChar char="-"/>
            </a:pPr>
            <a:r>
              <a:rPr lang="en-US" dirty="0" smtClean="0"/>
              <a:t>Place 100-150 of them in well-known places on campus and ask social media users if they found QR codes on campus today</a:t>
            </a:r>
          </a:p>
          <a:p>
            <a:pPr lvl="1">
              <a:buFontTx/>
              <a:buChar char="-"/>
            </a:pPr>
            <a:r>
              <a:rPr lang="en-US" dirty="0" smtClean="0"/>
              <a:t>Location suggestions: Saxby’s, Maxi’s, Fresh Bites, Starbucks at the TECH Center, etc. </a:t>
            </a:r>
          </a:p>
          <a:p>
            <a:pPr lvl="1">
              <a:buNone/>
            </a:pPr>
            <a:endParaRPr lang="en-US" dirty="0" smtClean="0"/>
          </a:p>
          <a:p>
            <a:pPr>
              <a:buNone/>
            </a:pPr>
            <a:endParaRPr lang="en-US" dirty="0"/>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6600" b="1" dirty="0" smtClean="0">
                <a:solidFill>
                  <a:srgbClr val="FF1200"/>
                </a:solidFill>
                <a:effectLst>
                  <a:outerShdw blurRad="38100" dist="38100" dir="2700000" algn="tl">
                    <a:srgbClr val="000000">
                      <a:alpha val="43137"/>
                    </a:srgbClr>
                  </a:outerShdw>
                </a:effectLst>
              </a:rPr>
              <a:t>Surveys</a:t>
            </a:r>
            <a:endParaRPr lang="en-US" sz="4800" b="1" dirty="0">
              <a:solidFill>
                <a:srgbClr val="FF12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lstStyle/>
          <a:p>
            <a:pPr>
              <a:buFont typeface="Arial"/>
              <a:buChar char="•"/>
            </a:pPr>
            <a:r>
              <a:rPr lang="en-US" b="1" dirty="0" smtClean="0"/>
              <a:t>Goal: </a:t>
            </a:r>
            <a:r>
              <a:rPr lang="en-US" dirty="0" smtClean="0"/>
              <a:t>To obtain quantitative data on student’s use and perception of Temple University’s </a:t>
            </a:r>
            <a:r>
              <a:rPr lang="en-US" dirty="0" err="1" smtClean="0"/>
              <a:t>Facebook</a:t>
            </a:r>
            <a:r>
              <a:rPr lang="en-US" dirty="0" smtClean="0"/>
              <a:t> page</a:t>
            </a:r>
          </a:p>
          <a:p>
            <a:r>
              <a:rPr lang="en-US" dirty="0" smtClean="0"/>
              <a:t>Total surveys conducted: </a:t>
            </a:r>
            <a:r>
              <a:rPr lang="en-US" b="1" dirty="0" smtClean="0">
                <a:solidFill>
                  <a:srgbClr val="FF0000"/>
                </a:solidFill>
                <a:effectLst>
                  <a:outerShdw blurRad="38100" dist="38100" dir="2700000" algn="tl">
                    <a:srgbClr val="000000">
                      <a:alpha val="43137"/>
                    </a:srgbClr>
                  </a:outerShdw>
                </a:effectLst>
              </a:rPr>
              <a:t>352</a:t>
            </a:r>
          </a:p>
          <a:p>
            <a:pPr>
              <a:buNone/>
            </a:pPr>
            <a:endParaRPr lang="en-US" dirty="0"/>
          </a:p>
        </p:txBody>
      </p:sp>
      <p:pic>
        <p:nvPicPr>
          <p:cNvPr id="5"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Tactics (Continued)</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buNone/>
            </a:pPr>
            <a:r>
              <a:rPr lang="en-US" dirty="0" smtClean="0"/>
              <a:t>12. Spring Fling</a:t>
            </a:r>
          </a:p>
          <a:p>
            <a:pPr lvl="1">
              <a:buFontTx/>
              <a:buChar char="-"/>
            </a:pPr>
            <a:r>
              <a:rPr lang="en-US" dirty="0" smtClean="0"/>
              <a:t>QR codes could be placed on purchase giveaways such as beach balls, Frisbees, water battles and stickers to be distributed during Spring Fling</a:t>
            </a:r>
          </a:p>
          <a:p>
            <a:pPr lvl="1">
              <a:buFontTx/>
              <a:buChar char="-"/>
            </a:pPr>
            <a:r>
              <a:rPr lang="en-US" dirty="0" smtClean="0"/>
              <a:t>Prices for spring fling tables are $50.00 for a six foot table and two chairs or $145.00 for an enclosed and covered six foot table and two chairs. Staff members of </a:t>
            </a:r>
            <a:r>
              <a:rPr lang="en-US" dirty="0" err="1" smtClean="0"/>
              <a:t>PRowl</a:t>
            </a:r>
            <a:r>
              <a:rPr lang="en-US" dirty="0" smtClean="0"/>
              <a:t> would be in charge of walking around spring fling giving out materials or setting up a table at spring fling</a:t>
            </a:r>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effectLst>
                  <a:outerShdw blurRad="38100" dist="38100" dir="2700000" algn="tl">
                    <a:srgbClr val="000000">
                      <a:alpha val="43137"/>
                    </a:srgbClr>
                  </a:outerShdw>
                </a:effectLst>
              </a:rPr>
              <a:t>Tactics (Continued)</a:t>
            </a:r>
            <a:endParaRPr lang="en-US" dirty="0"/>
          </a:p>
        </p:txBody>
      </p:sp>
      <p:sp>
        <p:nvSpPr>
          <p:cNvPr id="3" name="Content Placeholder 2"/>
          <p:cNvSpPr>
            <a:spLocks noGrp="1"/>
          </p:cNvSpPr>
          <p:nvPr>
            <p:ph idx="1"/>
          </p:nvPr>
        </p:nvSpPr>
        <p:spPr/>
        <p:txBody>
          <a:bodyPr>
            <a:normAutofit/>
          </a:bodyPr>
          <a:lstStyle/>
          <a:p>
            <a:pPr>
              <a:buNone/>
            </a:pPr>
            <a:r>
              <a:rPr lang="en-US" dirty="0" smtClean="0"/>
              <a:t>13. Earth Day</a:t>
            </a:r>
          </a:p>
          <a:p>
            <a:pPr lvl="1">
              <a:buFontTx/>
              <a:buChar char="-"/>
            </a:pPr>
            <a:r>
              <a:rPr lang="en-US" dirty="0" err="1" smtClean="0"/>
              <a:t>Factorydirectpromos.com</a:t>
            </a:r>
            <a:r>
              <a:rPr lang="en-US" dirty="0" smtClean="0"/>
              <a:t> sells seed business cards for as low as 23¢ (must speak to a representative for exact quote)</a:t>
            </a:r>
          </a:p>
          <a:p>
            <a:pPr lvl="1">
              <a:buFontTx/>
              <a:buChar char="-"/>
            </a:pPr>
            <a:r>
              <a:rPr lang="en-US" dirty="0" smtClean="0"/>
              <a:t>QR codes could be printed on these business cards and passed out on Earth Day</a:t>
            </a:r>
          </a:p>
          <a:p>
            <a:pPr lvl="1">
              <a:buFontTx/>
              <a:buChar char="-"/>
            </a:pPr>
            <a:r>
              <a:rPr lang="en-US" dirty="0" smtClean="0"/>
              <a:t>Students would be encouraged to scan them, and then plant them around the city</a:t>
            </a:r>
          </a:p>
          <a:p>
            <a:pPr lvl="1">
              <a:buNone/>
            </a:pPr>
            <a:endParaRPr lang="en-US" dirty="0"/>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1200"/>
                </a:solidFill>
                <a:effectLst>
                  <a:outerShdw blurRad="38100" dist="38100" dir="2700000" algn="tl">
                    <a:srgbClr val="000000">
                      <a:alpha val="43137"/>
                    </a:srgbClr>
                  </a:outerShdw>
                </a:effectLst>
              </a:rPr>
              <a:t>Tactics (Continued)</a:t>
            </a:r>
            <a:endParaRPr lang="en-US"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t>14. Social Media Scavenger Hunt</a:t>
            </a:r>
          </a:p>
          <a:p>
            <a:pPr lvl="1">
              <a:buFontTx/>
              <a:buChar char="-"/>
            </a:pPr>
            <a:r>
              <a:rPr lang="en-US" dirty="0" smtClean="0"/>
              <a:t>Each Monday, a riddle will be posted to the </a:t>
            </a:r>
            <a:r>
              <a:rPr lang="en-US" dirty="0" err="1" smtClean="0"/>
              <a:t>Facebook</a:t>
            </a:r>
            <a:r>
              <a:rPr lang="en-US" dirty="0" smtClean="0"/>
              <a:t> page and this riddle will send students to a specific place on campus</a:t>
            </a:r>
          </a:p>
          <a:p>
            <a:pPr lvl="2"/>
            <a:r>
              <a:rPr lang="en-US" dirty="0" smtClean="0"/>
              <a:t> Once you arrive there at a designated time and find the </a:t>
            </a:r>
            <a:r>
              <a:rPr lang="en-US" dirty="0" err="1" smtClean="0"/>
              <a:t>PRowl</a:t>
            </a:r>
            <a:r>
              <a:rPr lang="en-US" dirty="0" smtClean="0"/>
              <a:t> member at that location, the first 10 (or X amount of people) who get there will be entered to win a raffle for a prize package</a:t>
            </a:r>
          </a:p>
          <a:p>
            <a:pPr lvl="2">
              <a:buNone/>
            </a:pPr>
            <a:endParaRPr lang="en-US" dirty="0" smtClean="0"/>
          </a:p>
          <a:p>
            <a:pPr lvl="1">
              <a:buFontTx/>
              <a:buChar char="-"/>
            </a:pPr>
            <a:r>
              <a:rPr lang="en-US" dirty="0" smtClean="0"/>
              <a:t>Each </a:t>
            </a:r>
            <a:r>
              <a:rPr lang="en-US" dirty="0"/>
              <a:t>Monday a riddle about a</a:t>
            </a:r>
            <a:r>
              <a:rPr lang="en-US" dirty="0" smtClean="0"/>
              <a:t> popular campus landmark will </a:t>
            </a:r>
            <a:r>
              <a:rPr lang="en-US" dirty="0"/>
              <a:t>be </a:t>
            </a:r>
            <a:r>
              <a:rPr lang="en-US" dirty="0" smtClean="0"/>
              <a:t>posted</a:t>
            </a:r>
          </a:p>
          <a:p>
            <a:pPr lvl="2"/>
            <a:r>
              <a:rPr lang="en-US" dirty="0" smtClean="0"/>
              <a:t>The </a:t>
            </a:r>
            <a:r>
              <a:rPr lang="en-US" dirty="0"/>
              <a:t>first</a:t>
            </a:r>
            <a:r>
              <a:rPr lang="en-US" dirty="0" smtClean="0"/>
              <a:t> person to </a:t>
            </a:r>
            <a:r>
              <a:rPr lang="en-US" dirty="0"/>
              <a:t>post a picture</a:t>
            </a:r>
            <a:r>
              <a:rPr lang="en-US" dirty="0" smtClean="0"/>
              <a:t> with that landmark on their </a:t>
            </a:r>
            <a:r>
              <a:rPr lang="en-US" dirty="0" err="1" smtClean="0"/>
              <a:t>Facebook</a:t>
            </a:r>
            <a:r>
              <a:rPr lang="en-US" dirty="0" smtClean="0"/>
              <a:t> </a:t>
            </a:r>
            <a:r>
              <a:rPr lang="en-US" dirty="0"/>
              <a:t>page and tag Temple </a:t>
            </a:r>
            <a:r>
              <a:rPr lang="en-US" dirty="0" smtClean="0"/>
              <a:t>University wins a prize</a:t>
            </a:r>
          </a:p>
          <a:p>
            <a:pPr lvl="2"/>
            <a:r>
              <a:rPr lang="en-US" dirty="0" smtClean="0"/>
              <a:t>Whoever </a:t>
            </a:r>
            <a:r>
              <a:rPr lang="en-US" dirty="0"/>
              <a:t>gets the most likes by Friday at </a:t>
            </a:r>
            <a:r>
              <a:rPr lang="en-US" dirty="0" smtClean="0"/>
              <a:t>5pm is the winner, and </a:t>
            </a:r>
            <a:r>
              <a:rPr lang="en-US" dirty="0"/>
              <a:t>get their picture featured or some type of </a:t>
            </a:r>
            <a:r>
              <a:rPr lang="en-US" dirty="0" smtClean="0"/>
              <a:t>prize</a:t>
            </a:r>
            <a:endParaRPr lang="en-US" dirty="0"/>
          </a:p>
          <a:p>
            <a:pPr lvl="1"/>
            <a:endParaRPr lang="en-US" dirty="0"/>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1200"/>
                </a:solidFill>
                <a:effectLst>
                  <a:outerShdw blurRad="38100" dist="38100" dir="2700000" algn="tl">
                    <a:srgbClr val="000000">
                      <a:alpha val="43137"/>
                    </a:srgbClr>
                  </a:outerShdw>
                </a:effectLst>
              </a:rPr>
              <a:t>Tactics (Continued)</a:t>
            </a:r>
            <a:endParaRPr lang="en-US"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None/>
            </a:pPr>
            <a:r>
              <a:rPr lang="en-US" dirty="0" smtClean="0"/>
              <a:t>15. Twitter Lists</a:t>
            </a:r>
          </a:p>
          <a:p>
            <a:pPr lvl="1">
              <a:buFontTx/>
              <a:buChar char="-"/>
            </a:pPr>
            <a:r>
              <a:rPr lang="en-US" dirty="0" smtClean="0"/>
              <a:t>Lists can be created on Twitter to create different student audiences</a:t>
            </a:r>
          </a:p>
          <a:p>
            <a:pPr lvl="1">
              <a:buFontTx/>
              <a:buChar char="-"/>
            </a:pPr>
            <a:r>
              <a:rPr lang="en-US" dirty="0" smtClean="0"/>
              <a:t>Examples can include by school, campus, etc. </a:t>
            </a:r>
          </a:p>
          <a:p>
            <a:pPr lvl="1">
              <a:buFontTx/>
              <a:buChar char="-"/>
            </a:pPr>
            <a:r>
              <a:rPr lang="en-US" dirty="0" smtClean="0"/>
              <a:t>Twitter lists are used to generate content that reaches a more specific audience</a:t>
            </a:r>
            <a:endParaRPr lang="en-US" dirty="0"/>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8609"/>
            <a:ext cx="8229600" cy="1143000"/>
          </a:xfrm>
        </p:spPr>
        <p:txBody>
          <a:bodyPr>
            <a:normAutofit/>
          </a:bodyPr>
          <a:lstStyle/>
          <a:p>
            <a:r>
              <a:rPr lang="en-US" sz="5400" b="1" dirty="0" smtClean="0">
                <a:solidFill>
                  <a:srgbClr val="FF1200"/>
                </a:solidFill>
                <a:effectLst>
                  <a:outerShdw blurRad="38100" dist="38100" dir="2700000" algn="tl">
                    <a:srgbClr val="000000">
                      <a:alpha val="43137"/>
                    </a:srgbClr>
                  </a:outerShdw>
                </a:effectLst>
              </a:rPr>
              <a:t>Questions or Comments?</a:t>
            </a:r>
            <a:endParaRPr lang="en-US" sz="5400" dirty="0">
              <a:solidFill>
                <a:srgbClr val="FF1200"/>
              </a:solidFill>
            </a:endParaRPr>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1200"/>
                </a:solidFill>
                <a:effectLst>
                  <a:outerShdw blurRad="38100" dist="38100" dir="2700000" algn="tl">
                    <a:srgbClr val="000000">
                      <a:alpha val="43137"/>
                    </a:srgbClr>
                  </a:outerShdw>
                </a:effectLst>
              </a:rPr>
              <a:t>Survey Demographic Information</a:t>
            </a:r>
            <a:endParaRPr lang="en-US"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indent="-514350">
              <a:buFont typeface="Arial"/>
              <a:buChar char="•"/>
            </a:pPr>
            <a:r>
              <a:rPr lang="en-US" dirty="0" smtClean="0"/>
              <a:t>Academic year – Participants from all classes</a:t>
            </a:r>
          </a:p>
          <a:p>
            <a:pPr marL="514350" indent="-514350">
              <a:buFont typeface="Arial"/>
              <a:buChar char="•"/>
            </a:pPr>
            <a:r>
              <a:rPr lang="en-US" dirty="0"/>
              <a:t>S</a:t>
            </a:r>
            <a:r>
              <a:rPr lang="en-US" dirty="0" smtClean="0"/>
              <a:t>chools – Participants from all (11) Temple University Schools</a:t>
            </a:r>
          </a:p>
          <a:p>
            <a:pPr marL="514350" indent="-514350">
              <a:buFont typeface="Arial"/>
              <a:buChar char="•"/>
            </a:pPr>
            <a:r>
              <a:rPr lang="en-US" dirty="0" smtClean="0"/>
              <a:t>Majors – Participants from more than 50 majors</a:t>
            </a:r>
          </a:p>
          <a:p>
            <a:pPr marL="514350" indent="-514350">
              <a:buFont typeface="Arial"/>
              <a:buChar char="•"/>
            </a:pPr>
            <a:r>
              <a:rPr lang="en-US" dirty="0" smtClean="0"/>
              <a:t>Gender – </a:t>
            </a:r>
          </a:p>
          <a:p>
            <a:pPr marL="914400" lvl="1" indent="-514350">
              <a:buAutoNum type="arabicPeriod"/>
            </a:pPr>
            <a:r>
              <a:rPr lang="en-US" dirty="0" smtClean="0"/>
              <a:t>Male: 158 </a:t>
            </a:r>
            <a:r>
              <a:rPr lang="en-US" b="1" dirty="0" smtClean="0"/>
              <a:t>(</a:t>
            </a:r>
            <a:r>
              <a:rPr lang="en-US" b="1" dirty="0" smtClean="0">
                <a:solidFill>
                  <a:srgbClr val="FF0000"/>
                </a:solidFill>
              </a:rPr>
              <a:t>44%</a:t>
            </a:r>
            <a:r>
              <a:rPr lang="en-US" b="1" dirty="0" smtClean="0"/>
              <a:t>)</a:t>
            </a:r>
          </a:p>
          <a:p>
            <a:pPr marL="914400" lvl="1" indent="-514350">
              <a:buAutoNum type="arabicPeriod"/>
            </a:pPr>
            <a:r>
              <a:rPr lang="en-US" dirty="0" smtClean="0"/>
              <a:t>Female</a:t>
            </a:r>
            <a:r>
              <a:rPr lang="en-US" dirty="0"/>
              <a:t>: </a:t>
            </a:r>
            <a:r>
              <a:rPr lang="en-US" dirty="0" smtClean="0"/>
              <a:t>142 </a:t>
            </a:r>
            <a:r>
              <a:rPr lang="en-US" b="1" dirty="0" smtClean="0"/>
              <a:t>(</a:t>
            </a:r>
            <a:r>
              <a:rPr lang="en-US" b="1" dirty="0" smtClean="0">
                <a:solidFill>
                  <a:srgbClr val="FF0000"/>
                </a:solidFill>
              </a:rPr>
              <a:t>40%</a:t>
            </a:r>
            <a:r>
              <a:rPr lang="en-US" b="1" dirty="0" smtClean="0"/>
              <a:t>)</a:t>
            </a:r>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2402"/>
            <a:ext cx="4315255" cy="1143000"/>
          </a:xfrm>
        </p:spPr>
        <p:txBody>
          <a:bodyPr>
            <a:noAutofit/>
          </a:bodyPr>
          <a:lstStyle/>
          <a:p>
            <a:r>
              <a:rPr lang="en-US" sz="3200" b="1" dirty="0" smtClean="0">
                <a:solidFill>
                  <a:srgbClr val="FF1200"/>
                </a:solidFill>
                <a:effectLst>
                  <a:outerShdw blurRad="38100" dist="38100" dir="2700000" algn="tl">
                    <a:srgbClr val="000000">
                      <a:alpha val="43137"/>
                    </a:srgbClr>
                  </a:outerShdw>
                </a:effectLst>
              </a:rPr>
              <a:t>Which of the following social media sites do you use?</a:t>
            </a:r>
            <a:endParaRPr lang="en-US" sz="3200"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099189"/>
            <a:ext cx="3534087" cy="4525963"/>
          </a:xfrm>
        </p:spPr>
        <p:txBody>
          <a:bodyPr>
            <a:normAutofit/>
          </a:bodyPr>
          <a:lstStyle/>
          <a:p>
            <a:pPr>
              <a:buFont typeface="Arial"/>
              <a:buChar char="•"/>
            </a:pPr>
            <a:r>
              <a:rPr lang="en-US" sz="2500" dirty="0" err="1" smtClean="0"/>
              <a:t>Facebook</a:t>
            </a:r>
            <a:r>
              <a:rPr lang="en-US" sz="2500" dirty="0" smtClean="0"/>
              <a:t>: 333 (</a:t>
            </a:r>
            <a:r>
              <a:rPr lang="en-US" sz="2500" b="1" dirty="0" smtClean="0">
                <a:solidFill>
                  <a:srgbClr val="FF0000"/>
                </a:solidFill>
              </a:rPr>
              <a:t>94%</a:t>
            </a:r>
            <a:r>
              <a:rPr lang="en-US" sz="2500" dirty="0" smtClean="0"/>
              <a:t>)</a:t>
            </a:r>
          </a:p>
          <a:p>
            <a:pPr>
              <a:buFont typeface="Arial"/>
              <a:buChar char="•"/>
            </a:pPr>
            <a:r>
              <a:rPr lang="en-US" sz="2500" dirty="0" smtClean="0"/>
              <a:t>Twitter: 188 (</a:t>
            </a:r>
            <a:r>
              <a:rPr lang="en-US" sz="2500" b="1" dirty="0" smtClean="0">
                <a:solidFill>
                  <a:srgbClr val="FF0000"/>
                </a:solidFill>
              </a:rPr>
              <a:t>53%</a:t>
            </a:r>
            <a:r>
              <a:rPr lang="en-US" sz="2500" dirty="0" smtClean="0"/>
              <a:t>)</a:t>
            </a:r>
          </a:p>
          <a:p>
            <a:pPr>
              <a:buFont typeface="Arial"/>
              <a:buChar char="•"/>
            </a:pPr>
            <a:r>
              <a:rPr lang="en-US" sz="2500" dirty="0" err="1" smtClean="0"/>
              <a:t>Tumblr</a:t>
            </a:r>
            <a:r>
              <a:rPr lang="en-US" sz="2500" dirty="0" smtClean="0"/>
              <a:t>: 74 (</a:t>
            </a:r>
            <a:r>
              <a:rPr lang="en-US" sz="2500" b="1" dirty="0" smtClean="0">
                <a:solidFill>
                  <a:srgbClr val="FF0000"/>
                </a:solidFill>
              </a:rPr>
              <a:t>21%</a:t>
            </a:r>
            <a:r>
              <a:rPr lang="en-US" sz="2500" dirty="0" smtClean="0"/>
              <a:t>)</a:t>
            </a:r>
          </a:p>
          <a:p>
            <a:pPr>
              <a:buFont typeface="Arial"/>
              <a:buChar char="•"/>
            </a:pPr>
            <a:r>
              <a:rPr lang="en-US" sz="2500" dirty="0" smtClean="0"/>
              <a:t>LinkedIn: 81 (</a:t>
            </a:r>
            <a:r>
              <a:rPr lang="en-US" sz="2500" b="1" dirty="0" smtClean="0">
                <a:solidFill>
                  <a:srgbClr val="FF0000"/>
                </a:solidFill>
              </a:rPr>
              <a:t>23%</a:t>
            </a:r>
            <a:r>
              <a:rPr lang="en-US" sz="2500" dirty="0" smtClean="0"/>
              <a:t>)</a:t>
            </a:r>
          </a:p>
          <a:p>
            <a:pPr>
              <a:buFont typeface="Arial"/>
              <a:buChar char="•"/>
            </a:pPr>
            <a:r>
              <a:rPr lang="en-US" sz="2500" dirty="0" err="1" smtClean="0"/>
              <a:t>Flickr</a:t>
            </a:r>
            <a:r>
              <a:rPr lang="en-US" sz="2500" dirty="0"/>
              <a:t>:</a:t>
            </a:r>
            <a:r>
              <a:rPr lang="en-US" sz="2500" dirty="0" smtClean="0"/>
              <a:t> 14 (</a:t>
            </a:r>
            <a:r>
              <a:rPr lang="en-US" sz="2500" b="1" dirty="0" smtClean="0">
                <a:solidFill>
                  <a:srgbClr val="FF0000"/>
                </a:solidFill>
              </a:rPr>
              <a:t>4%</a:t>
            </a:r>
            <a:r>
              <a:rPr lang="en-US" sz="2500" dirty="0" smtClean="0"/>
              <a:t>)</a:t>
            </a:r>
          </a:p>
          <a:p>
            <a:pPr>
              <a:buFont typeface="Arial"/>
              <a:buChar char="•"/>
            </a:pPr>
            <a:r>
              <a:rPr lang="en-US" sz="2500" dirty="0" smtClean="0"/>
              <a:t>Google+: 51 (</a:t>
            </a:r>
            <a:r>
              <a:rPr lang="en-US" sz="2500" b="1" dirty="0" smtClean="0">
                <a:solidFill>
                  <a:srgbClr val="FF0000"/>
                </a:solidFill>
              </a:rPr>
              <a:t>14%</a:t>
            </a:r>
            <a:r>
              <a:rPr lang="en-US" sz="2500" dirty="0" smtClean="0"/>
              <a:t>)</a:t>
            </a:r>
          </a:p>
          <a:p>
            <a:pPr>
              <a:buFont typeface="Arial"/>
              <a:buChar char="•"/>
            </a:pPr>
            <a:r>
              <a:rPr lang="en-US" sz="2500" dirty="0" smtClean="0"/>
              <a:t>Other</a:t>
            </a:r>
          </a:p>
          <a:p>
            <a:pPr lvl="1">
              <a:buFont typeface="Arial"/>
              <a:buChar char="•"/>
            </a:pPr>
            <a:r>
              <a:rPr lang="en-US" sz="2500" dirty="0" err="1" smtClean="0"/>
              <a:t>Instagram</a:t>
            </a:r>
            <a:r>
              <a:rPr lang="en-US" sz="2500" dirty="0" smtClean="0"/>
              <a:t>: 11 (</a:t>
            </a:r>
            <a:r>
              <a:rPr lang="en-US" sz="2500" b="1" dirty="0" smtClean="0">
                <a:solidFill>
                  <a:srgbClr val="FF0000"/>
                </a:solidFill>
              </a:rPr>
              <a:t>3%</a:t>
            </a:r>
            <a:r>
              <a:rPr lang="en-US" sz="2500" dirty="0" smtClean="0"/>
              <a:t>)</a:t>
            </a:r>
          </a:p>
          <a:p>
            <a:pPr lvl="1">
              <a:buFont typeface="Arial"/>
              <a:buChar char="•"/>
            </a:pPr>
            <a:r>
              <a:rPr lang="en-US" sz="2500" dirty="0" err="1" smtClean="0"/>
              <a:t>Pinterest</a:t>
            </a:r>
            <a:r>
              <a:rPr lang="en-US" sz="2500" dirty="0" smtClean="0"/>
              <a:t>: 12 (</a:t>
            </a:r>
            <a:r>
              <a:rPr lang="en-US" sz="2500" b="1" dirty="0" smtClean="0">
                <a:solidFill>
                  <a:srgbClr val="FF0000"/>
                </a:solidFill>
              </a:rPr>
              <a:t>3%</a:t>
            </a:r>
            <a:r>
              <a:rPr lang="en-US" sz="2500" dirty="0" smtClean="0"/>
              <a:t>)</a:t>
            </a:r>
            <a:endParaRPr lang="en-US" sz="2500" dirty="0"/>
          </a:p>
        </p:txBody>
      </p:sp>
      <p:sp>
        <p:nvSpPr>
          <p:cNvPr id="4" name="Title 1"/>
          <p:cNvSpPr txBox="1">
            <a:spLocks/>
          </p:cNvSpPr>
          <p:nvPr/>
        </p:nvSpPr>
        <p:spPr>
          <a:xfrm>
            <a:off x="4171494" y="492402"/>
            <a:ext cx="4972506" cy="1143000"/>
          </a:xfrm>
          <a:prstGeom prst="rect">
            <a:avLst/>
          </a:prstGeom>
        </p:spPr>
        <p:txBody>
          <a:bodyPr vert="horz" anchor="ctr">
            <a:noAutofit/>
            <a:scene3d>
              <a:camera prst="orthographicFront"/>
              <a:lightRig rig="soft" dir="t">
                <a:rot lat="0" lon="0" rev="1680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1" i="0" u="none" strike="noStrike" kern="1200" cap="none" spc="0" normalizeH="0" baseline="0" noProof="0" dirty="0">
              <a:ln w="6350">
                <a:noFill/>
              </a:ln>
              <a:solidFill>
                <a:srgbClr val="FF1200"/>
              </a:solidFill>
              <a:uLnTx/>
              <a:uFillTx/>
              <a:latin typeface="Calibri"/>
              <a:ea typeface="+mj-ea"/>
              <a:cs typeface="Calibri"/>
            </a:endParaRPr>
          </a:p>
        </p:txBody>
      </p:sp>
      <p:sp>
        <p:nvSpPr>
          <p:cNvPr id="6" name="Title 1"/>
          <p:cNvSpPr txBox="1">
            <a:spLocks/>
          </p:cNvSpPr>
          <p:nvPr/>
        </p:nvSpPr>
        <p:spPr>
          <a:xfrm>
            <a:off x="4467655" y="492402"/>
            <a:ext cx="4315255" cy="1143000"/>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1200"/>
                </a:solidFill>
                <a:effectLst>
                  <a:outerShdw blurRad="38100" dist="38100" dir="2700000" algn="tl">
                    <a:srgbClr val="000000">
                      <a:alpha val="43137"/>
                    </a:srgbClr>
                  </a:outerShdw>
                </a:effectLst>
                <a:uLnTx/>
                <a:uFillTx/>
                <a:latin typeface="+mj-lt"/>
                <a:ea typeface="+mj-ea"/>
                <a:cs typeface="+mj-cs"/>
              </a:rPr>
              <a:t>If you do not </a:t>
            </a:r>
            <a:r>
              <a:rPr lang="en-US" sz="3600" b="1" dirty="0" smtClean="0">
                <a:solidFill>
                  <a:srgbClr val="FF1200"/>
                </a:solidFill>
                <a:effectLst>
                  <a:outerShdw blurRad="38100" dist="38100" dir="2700000" algn="tl">
                    <a:srgbClr val="000000">
                      <a:alpha val="43137"/>
                    </a:srgbClr>
                  </a:outerShdw>
                </a:effectLst>
                <a:latin typeface="+mj-lt"/>
                <a:ea typeface="+mj-ea"/>
                <a:cs typeface="+mj-cs"/>
              </a:rPr>
              <a:t>use </a:t>
            </a:r>
            <a:r>
              <a:rPr lang="en-US" sz="3600" b="1" dirty="0" err="1" smtClean="0">
                <a:solidFill>
                  <a:srgbClr val="FF1200"/>
                </a:solidFill>
                <a:effectLst>
                  <a:outerShdw blurRad="38100" dist="38100" dir="2700000" algn="tl">
                    <a:srgbClr val="000000">
                      <a:alpha val="43137"/>
                    </a:srgbClr>
                  </a:outerShdw>
                </a:effectLst>
                <a:latin typeface="+mj-lt"/>
                <a:ea typeface="+mj-ea"/>
                <a:cs typeface="+mj-cs"/>
              </a:rPr>
              <a:t>Facebook</a:t>
            </a:r>
            <a:r>
              <a:rPr lang="en-US" sz="3600" b="1" dirty="0" smtClean="0">
                <a:solidFill>
                  <a:srgbClr val="FF1200"/>
                </a:solidFill>
                <a:effectLst>
                  <a:outerShdw blurRad="38100" dist="38100" dir="2700000" algn="tl">
                    <a:srgbClr val="000000">
                      <a:alpha val="43137"/>
                    </a:srgbClr>
                  </a:outerShdw>
                </a:effectLst>
                <a:latin typeface="+mj-lt"/>
                <a:ea typeface="+mj-ea"/>
                <a:cs typeface="+mj-cs"/>
              </a:rPr>
              <a:t>, why not?</a:t>
            </a:r>
            <a:endParaRPr kumimoji="0" lang="en-US" sz="3600" b="1" i="0" u="none" strike="noStrike" kern="1200" cap="none" spc="0" normalizeH="0" baseline="0" noProof="0" dirty="0">
              <a:ln>
                <a:noFill/>
              </a:ln>
              <a:solidFill>
                <a:srgbClr val="FF1200"/>
              </a:solidFill>
              <a:effectLst>
                <a:outerShdw blurRad="38100" dist="38100" dir="2700000" algn="tl">
                  <a:srgbClr val="000000">
                    <a:alpha val="43137"/>
                  </a:srgbClr>
                </a:outerShdw>
              </a:effectLst>
              <a:uLnTx/>
              <a:uFillTx/>
              <a:latin typeface="+mj-lt"/>
              <a:ea typeface="+mj-ea"/>
              <a:cs typeface="+mj-cs"/>
            </a:endParaRPr>
          </a:p>
        </p:txBody>
      </p:sp>
      <p:sp>
        <p:nvSpPr>
          <p:cNvPr id="7" name="Content Placeholder 2"/>
          <p:cNvSpPr txBox="1">
            <a:spLocks/>
          </p:cNvSpPr>
          <p:nvPr/>
        </p:nvSpPr>
        <p:spPr>
          <a:xfrm>
            <a:off x="4791623" y="2099189"/>
            <a:ext cx="3991287" cy="4381576"/>
          </a:xfrm>
          <a:prstGeom prst="rect">
            <a:avLst/>
          </a:prstGeom>
        </p:spPr>
        <p:txBody>
          <a:bodyPr vert="horz">
            <a:normAutofit/>
          </a:bodyPr>
          <a:lstStyle/>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It is useless</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Privacy issues</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Dislike social media</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Social media takes away from real life </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Only uses Twitter</a:t>
            </a: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Waste of time</a:t>
            </a:r>
          </a:p>
        </p:txBody>
      </p:sp>
      <p:sp>
        <p:nvSpPr>
          <p:cNvPr id="10" name="Rectangle 9"/>
          <p:cNvSpPr/>
          <p:nvPr/>
        </p:nvSpPr>
        <p:spPr>
          <a:xfrm>
            <a:off x="4395774" y="0"/>
            <a:ext cx="143761" cy="6858000"/>
          </a:xfrm>
          <a:prstGeom prst="rect">
            <a:avLst/>
          </a:prstGeom>
          <a:solidFill>
            <a:schemeClr val="bg1"/>
          </a:solidFill>
          <a:ln w="412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3991287" y="4535286"/>
            <a:ext cx="184666" cy="369332"/>
          </a:xfrm>
          <a:prstGeom prst="rect">
            <a:avLst/>
          </a:prstGeom>
          <a:noFill/>
        </p:spPr>
        <p:txBody>
          <a:bodyPr wrap="none" rtlCol="0">
            <a:spAutoFit/>
          </a:bodyPr>
          <a:lstStyle/>
          <a:p>
            <a:endParaRPr lang="en-US" dirty="0"/>
          </a:p>
        </p:txBody>
      </p:sp>
      <p:pic>
        <p:nvPicPr>
          <p:cNvPr id="9"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36926" y="440570"/>
            <a:ext cx="5167427" cy="1143000"/>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400" b="1" i="0" u="none" strike="noStrike" kern="1200" cap="none" spc="0" normalizeH="0" baseline="0" noProof="0" dirty="0" smtClean="0">
                <a:ln>
                  <a:noFill/>
                </a:ln>
                <a:solidFill>
                  <a:srgbClr val="FF1200"/>
                </a:solidFill>
                <a:effectLst>
                  <a:outerShdw blurRad="38100" dist="38100" dir="2700000" algn="tl">
                    <a:srgbClr val="000000">
                      <a:alpha val="43137"/>
                    </a:srgbClr>
                  </a:outerShdw>
                </a:effectLst>
                <a:uLnTx/>
                <a:uFillTx/>
                <a:latin typeface="+mj-lt"/>
                <a:ea typeface="+mj-ea"/>
                <a:cs typeface="+mj-cs"/>
              </a:rPr>
              <a:t>Do you “Like” Temple </a:t>
            </a:r>
            <a:r>
              <a:rPr kumimoji="0" lang="en-US" sz="3400" b="1" i="0" u="none" strike="noStrike" kern="1200" cap="none" spc="0" normalizeH="0" baseline="0" noProof="0" dirty="0" err="1" smtClean="0">
                <a:ln>
                  <a:noFill/>
                </a:ln>
                <a:solidFill>
                  <a:srgbClr val="FF1200"/>
                </a:solidFill>
                <a:effectLst>
                  <a:outerShdw blurRad="38100" dist="38100" dir="2700000" algn="tl">
                    <a:srgbClr val="000000">
                      <a:alpha val="43137"/>
                    </a:srgbClr>
                  </a:outerShdw>
                </a:effectLst>
                <a:uLnTx/>
                <a:uFillTx/>
                <a:latin typeface="+mj-lt"/>
                <a:ea typeface="+mj-ea"/>
                <a:cs typeface="+mj-cs"/>
              </a:rPr>
              <a:t>Universit</a:t>
            </a:r>
            <a:r>
              <a:rPr lang="en-US" sz="3400" b="1" dirty="0" err="1" smtClean="0">
                <a:solidFill>
                  <a:srgbClr val="FF1200"/>
                </a:solidFill>
                <a:effectLst>
                  <a:outerShdw blurRad="38100" dist="38100" dir="2700000" algn="tl">
                    <a:srgbClr val="000000">
                      <a:alpha val="43137"/>
                    </a:srgbClr>
                  </a:outerShdw>
                </a:effectLst>
                <a:latin typeface="+mj-lt"/>
                <a:ea typeface="+mj-ea"/>
                <a:cs typeface="+mj-cs"/>
              </a:rPr>
              <a:t>y</a:t>
            </a:r>
            <a:r>
              <a:rPr lang="en-US" sz="3400" b="1" dirty="0" smtClean="0">
                <a:solidFill>
                  <a:srgbClr val="FF1200"/>
                </a:solidFill>
                <a:effectLst>
                  <a:outerShdw blurRad="38100" dist="38100" dir="2700000" algn="tl">
                    <a:srgbClr val="000000">
                      <a:alpha val="43137"/>
                    </a:srgbClr>
                  </a:outerShdw>
                </a:effectLst>
                <a:latin typeface="+mj-lt"/>
                <a:ea typeface="+mj-ea"/>
                <a:cs typeface="+mj-cs"/>
              </a:rPr>
              <a:t> on </a:t>
            </a:r>
            <a:r>
              <a:rPr lang="en-US" sz="3400" b="1" dirty="0" err="1" smtClean="0">
                <a:solidFill>
                  <a:srgbClr val="FF1200"/>
                </a:solidFill>
                <a:effectLst>
                  <a:outerShdw blurRad="38100" dist="38100" dir="2700000" algn="tl">
                    <a:srgbClr val="000000">
                      <a:alpha val="43137"/>
                    </a:srgbClr>
                  </a:outerShdw>
                </a:effectLst>
                <a:latin typeface="+mj-lt"/>
                <a:ea typeface="+mj-ea"/>
                <a:cs typeface="+mj-cs"/>
              </a:rPr>
              <a:t>Facebook</a:t>
            </a:r>
            <a:r>
              <a:rPr lang="en-US" sz="3400" b="1" dirty="0" smtClean="0">
                <a:solidFill>
                  <a:srgbClr val="FF1200"/>
                </a:solidFill>
                <a:effectLst>
                  <a:outerShdw blurRad="38100" dist="38100" dir="2700000" algn="tl">
                    <a:srgbClr val="000000">
                      <a:alpha val="43137"/>
                    </a:srgbClr>
                  </a:outerShdw>
                </a:effectLst>
                <a:latin typeface="+mj-lt"/>
                <a:ea typeface="+mj-ea"/>
                <a:cs typeface="+mj-cs"/>
              </a:rPr>
              <a:t>?</a:t>
            </a:r>
            <a:endParaRPr kumimoji="0" lang="en-US" sz="3400" b="1" i="0" u="none" strike="noStrike" kern="1200" cap="none" spc="0" normalizeH="0" baseline="0" noProof="0" dirty="0">
              <a:ln>
                <a:noFill/>
              </a:ln>
              <a:solidFill>
                <a:srgbClr val="FF1200"/>
              </a:solidFill>
              <a:effectLst>
                <a:outerShdw blurRad="38100" dist="38100" dir="2700000" algn="tl">
                  <a:srgbClr val="000000">
                    <a:alpha val="43137"/>
                  </a:srgbClr>
                </a:outerShdw>
              </a:effectLst>
              <a:uLnTx/>
              <a:uFillTx/>
              <a:latin typeface="+mj-lt"/>
              <a:ea typeface="+mj-ea"/>
              <a:cs typeface="+mj-cs"/>
            </a:endParaRPr>
          </a:p>
        </p:txBody>
      </p:sp>
      <p:sp>
        <p:nvSpPr>
          <p:cNvPr id="6" name="Rectangle 5"/>
          <p:cNvSpPr/>
          <p:nvPr/>
        </p:nvSpPr>
        <p:spPr>
          <a:xfrm>
            <a:off x="4525364" y="163772"/>
            <a:ext cx="143761" cy="6495555"/>
          </a:xfrm>
          <a:prstGeom prst="rect">
            <a:avLst/>
          </a:prstGeom>
          <a:solidFill>
            <a:schemeClr val="bg1"/>
          </a:solidFill>
          <a:ln w="412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FF0000"/>
              </a:solidFill>
              <a:effectLst>
                <a:outerShdw blurRad="38100" dist="38100" dir="2700000" algn="tl">
                  <a:srgbClr val="000000">
                    <a:alpha val="43137"/>
                  </a:srgbClr>
                </a:outerShdw>
              </a:effectLst>
            </a:endParaRPr>
          </a:p>
        </p:txBody>
      </p:sp>
      <p:sp>
        <p:nvSpPr>
          <p:cNvPr id="7" name="Rectangle 6"/>
          <p:cNvSpPr/>
          <p:nvPr/>
        </p:nvSpPr>
        <p:spPr>
          <a:xfrm>
            <a:off x="4716299" y="282057"/>
            <a:ext cx="4572000" cy="4416594"/>
          </a:xfrm>
          <a:prstGeom prst="rect">
            <a:avLst/>
          </a:prstGeom>
        </p:spPr>
        <p:txBody>
          <a:bodyPr wrap="square">
            <a:spAutoFit/>
          </a:bodyPr>
          <a:lstStyle/>
          <a:p>
            <a:pPr algn="ctr"/>
            <a:r>
              <a:rPr lang="en-US" sz="3400" b="1" dirty="0" smtClean="0">
                <a:solidFill>
                  <a:srgbClr val="FF0000"/>
                </a:solidFill>
                <a:effectLst>
                  <a:outerShdw blurRad="38100" dist="38100" dir="2700000" algn="tl">
                    <a:srgbClr val="000000">
                      <a:alpha val="43137"/>
                    </a:srgbClr>
                  </a:outerShdw>
                </a:effectLst>
              </a:rPr>
              <a:t>If you do not “Like” Temple University on </a:t>
            </a:r>
            <a:r>
              <a:rPr lang="en-US" sz="3400" b="1" dirty="0" err="1" smtClean="0">
                <a:solidFill>
                  <a:srgbClr val="FF0000"/>
                </a:solidFill>
                <a:effectLst>
                  <a:outerShdw blurRad="38100" dist="38100" dir="2700000" algn="tl">
                    <a:srgbClr val="000000">
                      <a:alpha val="43137"/>
                    </a:srgbClr>
                  </a:outerShdw>
                </a:effectLst>
              </a:rPr>
              <a:t>Facebook</a:t>
            </a:r>
            <a:r>
              <a:rPr lang="en-US" sz="3400" b="1" dirty="0" smtClean="0">
                <a:solidFill>
                  <a:srgbClr val="FF0000"/>
                </a:solidFill>
                <a:effectLst>
                  <a:outerShdw blurRad="38100" dist="38100" dir="2700000" algn="tl">
                    <a:srgbClr val="000000">
                      <a:alpha val="43137"/>
                    </a:srgbClr>
                  </a:outerShdw>
                </a:effectLst>
              </a:rPr>
              <a:t>, why not?</a:t>
            </a:r>
          </a:p>
          <a:p>
            <a:pPr algn="ctr"/>
            <a:endParaRPr lang="en-US" sz="3400" b="1" dirty="0" smtClean="0">
              <a:solidFill>
                <a:srgbClr val="FF0000"/>
              </a:solidFill>
            </a:endParaRPr>
          </a:p>
          <a:p>
            <a:pPr marL="457200" indent="-457200">
              <a:buFont typeface="Arial"/>
              <a:buChar char="•"/>
            </a:pPr>
            <a:r>
              <a:rPr lang="en-US" sz="2400" dirty="0" smtClean="0"/>
              <a:t>I did not know it existed – 77 (</a:t>
            </a:r>
            <a:r>
              <a:rPr lang="en-US" sz="2400" b="1" dirty="0" smtClean="0">
                <a:solidFill>
                  <a:srgbClr val="FF0000"/>
                </a:solidFill>
              </a:rPr>
              <a:t>50%</a:t>
            </a:r>
            <a:r>
              <a:rPr lang="en-US" sz="2400" dirty="0" smtClean="0"/>
              <a:t>)</a:t>
            </a:r>
          </a:p>
          <a:p>
            <a:pPr marL="457200" indent="-457200">
              <a:buFont typeface="Arial"/>
              <a:buChar char="•"/>
            </a:pPr>
            <a:r>
              <a:rPr lang="en-US" sz="2400" dirty="0" smtClean="0"/>
              <a:t>I am not interested in posts from Temple University – 47 (</a:t>
            </a:r>
            <a:r>
              <a:rPr lang="en-US" sz="2400" b="1" dirty="0" smtClean="0">
                <a:solidFill>
                  <a:srgbClr val="FF0000"/>
                </a:solidFill>
              </a:rPr>
              <a:t>29%</a:t>
            </a:r>
            <a:r>
              <a:rPr lang="en-US" sz="2400" dirty="0" smtClean="0"/>
              <a:t>)</a:t>
            </a:r>
          </a:p>
          <a:p>
            <a:endParaRPr lang="en-US" sz="2500" dirty="0" smtClean="0"/>
          </a:p>
        </p:txBody>
      </p:sp>
      <p:sp>
        <p:nvSpPr>
          <p:cNvPr id="9" name="Content Placeholder 8"/>
          <p:cNvSpPr>
            <a:spLocks noGrp="1"/>
          </p:cNvSpPr>
          <p:nvPr>
            <p:ph idx="1"/>
          </p:nvPr>
        </p:nvSpPr>
        <p:spPr>
          <a:xfrm>
            <a:off x="457200" y="2490354"/>
            <a:ext cx="3767344" cy="1624810"/>
          </a:xfrm>
        </p:spPr>
        <p:txBody>
          <a:bodyPr/>
          <a:lstStyle/>
          <a:p>
            <a:pPr marL="457200" indent="-457200"/>
            <a:r>
              <a:rPr lang="en-US" dirty="0" smtClean="0"/>
              <a:t>Yes – 175 (</a:t>
            </a:r>
            <a:r>
              <a:rPr lang="en-US" b="1" dirty="0" smtClean="0">
                <a:solidFill>
                  <a:srgbClr val="FF0000"/>
                </a:solidFill>
              </a:rPr>
              <a:t>50%</a:t>
            </a:r>
            <a:r>
              <a:rPr lang="en-US" dirty="0" smtClean="0"/>
              <a:t>)</a:t>
            </a:r>
          </a:p>
          <a:p>
            <a:pPr marL="457200" indent="-457200"/>
            <a:r>
              <a:rPr lang="en-US" dirty="0" smtClean="0"/>
              <a:t>No – 164 (</a:t>
            </a:r>
            <a:r>
              <a:rPr lang="en-US" b="1" dirty="0" smtClean="0">
                <a:solidFill>
                  <a:srgbClr val="FF0000"/>
                </a:solidFill>
              </a:rPr>
              <a:t>47%</a:t>
            </a:r>
            <a:r>
              <a:rPr lang="en-US" dirty="0" smtClean="0"/>
              <a:t>)</a:t>
            </a:r>
            <a:endParaRPr lang="en-US" sz="1600" dirty="0" smtClean="0"/>
          </a:p>
          <a:p>
            <a:pPr>
              <a:buNone/>
            </a:pPr>
            <a:endParaRPr lang="en-US" dirty="0"/>
          </a:p>
        </p:txBody>
      </p:sp>
      <p:pic>
        <p:nvPicPr>
          <p:cNvPr id="8"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839" y="274637"/>
            <a:ext cx="8689026" cy="1553129"/>
          </a:xfrm>
        </p:spPr>
        <p:txBody>
          <a:bodyPr>
            <a:normAutofit fontScale="90000"/>
          </a:bodyPr>
          <a:lstStyle/>
          <a:p>
            <a:r>
              <a:rPr lang="en-US" b="1" dirty="0" smtClean="0">
                <a:solidFill>
                  <a:srgbClr val="FF1200"/>
                </a:solidFill>
                <a:effectLst>
                  <a:outerShdw blurRad="38100" dist="38100" dir="2700000" algn="tl">
                    <a:srgbClr val="000000">
                      <a:alpha val="43137"/>
                    </a:srgbClr>
                  </a:outerShdw>
                </a:effectLst>
              </a:rPr>
              <a:t>What </a:t>
            </a:r>
            <a:r>
              <a:rPr lang="en-US" b="1" dirty="0">
                <a:solidFill>
                  <a:srgbClr val="FF1200"/>
                </a:solidFill>
                <a:effectLst>
                  <a:outerShdw blurRad="38100" dist="38100" dir="2700000" algn="tl">
                    <a:srgbClr val="000000">
                      <a:alpha val="43137"/>
                    </a:srgbClr>
                  </a:outerShdw>
                </a:effectLst>
              </a:rPr>
              <a:t>features and content would make you want to like Temple on</a:t>
            </a:r>
            <a:r>
              <a:rPr lang="en-US" b="1" dirty="0" smtClean="0">
                <a:solidFill>
                  <a:srgbClr val="FF1200"/>
                </a:solidFill>
                <a:effectLst>
                  <a:outerShdw blurRad="38100" dist="38100" dir="2700000" algn="tl">
                    <a:srgbClr val="000000">
                      <a:alpha val="43137"/>
                    </a:srgbClr>
                  </a:outerShdw>
                </a:effectLst>
              </a:rPr>
              <a:t> </a:t>
            </a:r>
            <a:r>
              <a:rPr lang="en-US" b="1" dirty="0" err="1" smtClean="0">
                <a:solidFill>
                  <a:srgbClr val="FF1200"/>
                </a:solidFill>
                <a:effectLst>
                  <a:outerShdw blurRad="38100" dist="38100" dir="2700000" algn="tl">
                    <a:srgbClr val="000000">
                      <a:alpha val="43137"/>
                    </a:srgbClr>
                  </a:outerShdw>
                </a:effectLst>
              </a:rPr>
              <a:t>Facebook</a:t>
            </a:r>
            <a:r>
              <a:rPr lang="en-US" b="1" dirty="0" smtClean="0">
                <a:solidFill>
                  <a:srgbClr val="FF1200"/>
                </a:solidFill>
                <a:effectLst>
                  <a:outerShdw blurRad="38100" dist="38100" dir="2700000" algn="tl">
                    <a:srgbClr val="000000">
                      <a:alpha val="43137"/>
                    </a:srgbClr>
                  </a:outerShdw>
                </a:effectLst>
              </a:rPr>
              <a:t>?</a:t>
            </a:r>
            <a:endParaRPr lang="en-US"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79761" y="2045482"/>
            <a:ext cx="3792948" cy="4525963"/>
          </a:xfrm>
        </p:spPr>
        <p:txBody>
          <a:bodyPr>
            <a:normAutofit fontScale="70000" lnSpcReduction="20000"/>
          </a:bodyPr>
          <a:lstStyle/>
          <a:p>
            <a:pPr>
              <a:buFont typeface="Arial"/>
              <a:buChar char="•"/>
            </a:pPr>
            <a:r>
              <a:rPr lang="en-US" dirty="0"/>
              <a:t>Funny </a:t>
            </a:r>
            <a:r>
              <a:rPr lang="en-US" dirty="0" smtClean="0"/>
              <a:t>stuff</a:t>
            </a:r>
          </a:p>
          <a:p>
            <a:pPr>
              <a:buFont typeface="Arial"/>
              <a:buChar char="•"/>
            </a:pPr>
            <a:r>
              <a:rPr lang="en-US" dirty="0" smtClean="0"/>
              <a:t>Cool features</a:t>
            </a:r>
          </a:p>
          <a:p>
            <a:pPr>
              <a:buFont typeface="Arial"/>
              <a:buChar char="•"/>
            </a:pPr>
            <a:r>
              <a:rPr lang="en-US" dirty="0" smtClean="0"/>
              <a:t>If </a:t>
            </a:r>
            <a:r>
              <a:rPr lang="en-US" dirty="0"/>
              <a:t>a lot of my friends liked </a:t>
            </a:r>
            <a:r>
              <a:rPr lang="en-US" dirty="0" smtClean="0"/>
              <a:t>it</a:t>
            </a:r>
          </a:p>
          <a:p>
            <a:pPr>
              <a:buFont typeface="Arial"/>
              <a:buChar char="•"/>
            </a:pPr>
            <a:r>
              <a:rPr lang="en-US" dirty="0" smtClean="0"/>
              <a:t>Sports updates</a:t>
            </a:r>
          </a:p>
          <a:p>
            <a:pPr>
              <a:buFont typeface="Arial"/>
              <a:buChar char="•"/>
            </a:pPr>
            <a:r>
              <a:rPr lang="en-US" dirty="0" smtClean="0"/>
              <a:t>Campus events</a:t>
            </a:r>
          </a:p>
          <a:p>
            <a:pPr>
              <a:buFont typeface="Arial"/>
              <a:buChar char="•"/>
            </a:pPr>
            <a:r>
              <a:rPr lang="en-US" dirty="0" smtClean="0"/>
              <a:t>Philly news</a:t>
            </a:r>
          </a:p>
          <a:p>
            <a:pPr>
              <a:buFont typeface="Arial"/>
              <a:buChar char="•"/>
            </a:pPr>
            <a:r>
              <a:rPr lang="en-US" dirty="0" smtClean="0"/>
              <a:t>Pictures</a:t>
            </a:r>
          </a:p>
          <a:p>
            <a:pPr>
              <a:buFont typeface="Arial"/>
              <a:buChar char="•"/>
            </a:pPr>
            <a:r>
              <a:rPr lang="en-US" dirty="0" smtClean="0"/>
              <a:t>Network connections</a:t>
            </a:r>
          </a:p>
          <a:p>
            <a:pPr>
              <a:buFont typeface="Arial"/>
              <a:buChar char="•"/>
            </a:pPr>
            <a:r>
              <a:rPr lang="en-US" dirty="0" smtClean="0"/>
              <a:t>Campus </a:t>
            </a:r>
            <a:r>
              <a:rPr lang="en-US" dirty="0"/>
              <a:t>information and </a:t>
            </a:r>
            <a:r>
              <a:rPr lang="en-US" dirty="0" smtClean="0"/>
              <a:t>activities</a:t>
            </a:r>
          </a:p>
          <a:p>
            <a:pPr>
              <a:buFont typeface="Arial"/>
              <a:buChar char="•"/>
            </a:pPr>
            <a:r>
              <a:rPr lang="en-US" dirty="0" smtClean="0"/>
              <a:t>Daily </a:t>
            </a:r>
            <a:r>
              <a:rPr lang="en-US" dirty="0"/>
              <a:t>Bell Tower and </a:t>
            </a:r>
            <a:r>
              <a:rPr lang="en-US" dirty="0" err="1"/>
              <a:t>Liacouras</a:t>
            </a:r>
            <a:r>
              <a:rPr lang="en-US" dirty="0"/>
              <a:t> </a:t>
            </a:r>
            <a:r>
              <a:rPr lang="en-US" dirty="0" smtClean="0"/>
              <a:t>activities</a:t>
            </a:r>
          </a:p>
        </p:txBody>
      </p:sp>
      <p:sp>
        <p:nvSpPr>
          <p:cNvPr id="4" name="TextBox 3"/>
          <p:cNvSpPr txBox="1"/>
          <p:nvPr/>
        </p:nvSpPr>
        <p:spPr>
          <a:xfrm>
            <a:off x="4507147" y="1939636"/>
            <a:ext cx="4538117" cy="4632037"/>
          </a:xfrm>
          <a:prstGeom prst="rect">
            <a:avLst/>
          </a:prstGeom>
          <a:noFill/>
        </p:spPr>
        <p:txBody>
          <a:bodyPr wrap="square" rtlCol="0">
            <a:spAutoFit/>
          </a:bodyPr>
          <a:lstStyle/>
          <a:p>
            <a:pPr marL="342900" indent="-342900">
              <a:buFont typeface="Arial"/>
              <a:buChar char="•"/>
            </a:pPr>
            <a:r>
              <a:rPr lang="en-US" sz="2200" dirty="0" smtClean="0"/>
              <a:t>Chance to win prizes</a:t>
            </a:r>
          </a:p>
          <a:p>
            <a:pPr marL="342900" indent="-342900">
              <a:buFont typeface="Arial"/>
              <a:buChar char="•"/>
            </a:pPr>
            <a:r>
              <a:rPr lang="en-US" sz="2200" dirty="0" smtClean="0"/>
              <a:t>Get commuters more involved</a:t>
            </a:r>
          </a:p>
          <a:p>
            <a:pPr marL="342900" indent="-342900">
              <a:buFont typeface="Arial"/>
              <a:buChar char="•"/>
            </a:pPr>
            <a:r>
              <a:rPr lang="en-US" sz="2200" dirty="0" smtClean="0"/>
              <a:t>Free giveaways</a:t>
            </a:r>
          </a:p>
          <a:p>
            <a:pPr marL="342900" indent="-342900">
              <a:buFont typeface="Arial"/>
              <a:buChar char="•"/>
            </a:pPr>
            <a:r>
              <a:rPr lang="en-US" sz="2200" dirty="0" smtClean="0"/>
              <a:t>Witty, humorous puns</a:t>
            </a:r>
          </a:p>
          <a:p>
            <a:pPr marL="342900" indent="-342900">
              <a:buFont typeface="Arial"/>
              <a:buChar char="•"/>
            </a:pPr>
            <a:r>
              <a:rPr lang="en-US" sz="2200" dirty="0" smtClean="0"/>
              <a:t>Action packed sports recaps</a:t>
            </a:r>
          </a:p>
          <a:p>
            <a:pPr marL="342900" indent="-342900">
              <a:buFont typeface="Arial"/>
              <a:buChar char="•"/>
            </a:pPr>
            <a:r>
              <a:rPr lang="en-US" sz="2200" dirty="0" smtClean="0"/>
              <a:t>Ambler alerts (emergencies)</a:t>
            </a:r>
          </a:p>
          <a:p>
            <a:pPr marL="342900" indent="-342900">
              <a:buFont typeface="Arial"/>
              <a:buChar char="•"/>
            </a:pPr>
            <a:r>
              <a:rPr lang="en-US" sz="2200" dirty="0" smtClean="0"/>
              <a:t>A place to voice complaints to make it more democratic</a:t>
            </a:r>
          </a:p>
          <a:p>
            <a:pPr marL="342900" indent="-342900">
              <a:buFont typeface="Arial"/>
              <a:buChar char="•"/>
            </a:pPr>
            <a:r>
              <a:rPr lang="en-US" sz="2200" dirty="0" smtClean="0"/>
              <a:t>Spotlight individual students </a:t>
            </a:r>
          </a:p>
          <a:p>
            <a:pPr marL="342900" indent="-342900">
              <a:buFont typeface="Arial"/>
              <a:buChar char="•"/>
            </a:pPr>
            <a:r>
              <a:rPr lang="en-US" sz="2200" dirty="0" smtClean="0"/>
              <a:t>Promotional events</a:t>
            </a:r>
          </a:p>
          <a:p>
            <a:pPr marL="342900" indent="-342900">
              <a:buFont typeface="Arial"/>
              <a:buChar char="•"/>
            </a:pPr>
            <a:r>
              <a:rPr lang="en-US" sz="2200" dirty="0" smtClean="0"/>
              <a:t>Tuition cost news (budget cuts)</a:t>
            </a:r>
          </a:p>
          <a:p>
            <a:endParaRPr lang="en-US" sz="2800" dirty="0" smtClean="0"/>
          </a:p>
          <a:p>
            <a:pPr marL="342900" indent="-342900">
              <a:buFont typeface="Arial"/>
              <a:buChar char="•"/>
            </a:pPr>
            <a:endParaRPr lang="en-US" sz="2500" dirty="0"/>
          </a:p>
        </p:txBody>
      </p:sp>
      <p:sp>
        <p:nvSpPr>
          <p:cNvPr id="6" name="Rectangle 5"/>
          <p:cNvSpPr/>
          <p:nvPr/>
        </p:nvSpPr>
        <p:spPr>
          <a:xfrm>
            <a:off x="4285632" y="1939636"/>
            <a:ext cx="143761" cy="4812518"/>
          </a:xfrm>
          <a:prstGeom prst="rect">
            <a:avLst/>
          </a:prstGeom>
          <a:solidFill>
            <a:schemeClr val="bg1"/>
          </a:solidFill>
          <a:ln w="412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pic>
        <p:nvPicPr>
          <p:cNvPr id="7"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920"/>
            <a:ext cx="8229600" cy="1143000"/>
          </a:xfrm>
        </p:spPr>
        <p:txBody>
          <a:bodyPr>
            <a:normAutofit fontScale="90000"/>
          </a:bodyPr>
          <a:lstStyle/>
          <a:p>
            <a:r>
              <a:rPr lang="en-US" b="1" dirty="0" smtClean="0">
                <a:solidFill>
                  <a:srgbClr val="FF1200"/>
                </a:solidFill>
                <a:effectLst>
                  <a:outerShdw blurRad="38100" dist="38100" dir="2700000" algn="tl">
                    <a:srgbClr val="000000">
                      <a:alpha val="43137"/>
                    </a:srgbClr>
                  </a:outerShdw>
                </a:effectLst>
              </a:rPr>
              <a:t>What features and content would make you want to like Temple on </a:t>
            </a:r>
            <a:r>
              <a:rPr lang="en-US" b="1" dirty="0" err="1" smtClean="0">
                <a:solidFill>
                  <a:srgbClr val="FF1200"/>
                </a:solidFill>
                <a:effectLst>
                  <a:outerShdw blurRad="38100" dist="38100" dir="2700000" algn="tl">
                    <a:srgbClr val="000000">
                      <a:alpha val="43137"/>
                    </a:srgbClr>
                  </a:outerShdw>
                </a:effectLst>
              </a:rPr>
              <a:t>Facebook</a:t>
            </a:r>
            <a:r>
              <a:rPr lang="en-US" b="1" dirty="0" smtClean="0">
                <a:solidFill>
                  <a:srgbClr val="FF1200"/>
                </a:solidFill>
                <a:effectLst>
                  <a:outerShdw blurRad="38100" dist="38100" dir="2700000" algn="tl">
                    <a:srgbClr val="000000">
                      <a:alpha val="43137"/>
                    </a:srgbClr>
                  </a:outerShdw>
                </a:effectLst>
              </a:rPr>
              <a:t>? (Continued)</a:t>
            </a:r>
            <a:endParaRPr lang="en-US"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48826"/>
            <a:ext cx="4173850" cy="4525963"/>
          </a:xfrm>
        </p:spPr>
        <p:txBody>
          <a:bodyPr>
            <a:normAutofit fontScale="92500" lnSpcReduction="20000"/>
          </a:bodyPr>
          <a:lstStyle/>
          <a:p>
            <a:pPr>
              <a:buFont typeface="Arial"/>
              <a:buChar char="•"/>
            </a:pPr>
            <a:r>
              <a:rPr lang="en-US" dirty="0" smtClean="0"/>
              <a:t>Snow day announcements</a:t>
            </a:r>
          </a:p>
          <a:p>
            <a:pPr>
              <a:buFont typeface="Arial"/>
              <a:buChar char="•"/>
            </a:pPr>
            <a:r>
              <a:rPr lang="en-US" dirty="0" smtClean="0"/>
              <a:t>General info such as what times buildings open/close</a:t>
            </a:r>
          </a:p>
          <a:p>
            <a:pPr>
              <a:buFont typeface="Arial"/>
              <a:buChar char="•"/>
            </a:pPr>
            <a:r>
              <a:rPr lang="en-US" dirty="0" smtClean="0"/>
              <a:t>Free campus events</a:t>
            </a:r>
          </a:p>
          <a:p>
            <a:pPr>
              <a:buFont typeface="Arial"/>
              <a:buChar char="•"/>
            </a:pPr>
            <a:r>
              <a:rPr lang="en-US" dirty="0" smtClean="0"/>
              <a:t>Guest speakers</a:t>
            </a:r>
          </a:p>
          <a:p>
            <a:pPr>
              <a:buFont typeface="Arial"/>
              <a:buChar char="•"/>
            </a:pPr>
            <a:r>
              <a:rPr lang="en-US" dirty="0" smtClean="0"/>
              <a:t>Tyler Jewelry, pottery, and etc. sales</a:t>
            </a:r>
          </a:p>
          <a:p>
            <a:pPr>
              <a:buFont typeface="Arial"/>
              <a:buChar char="•"/>
            </a:pPr>
            <a:r>
              <a:rPr lang="en-US" dirty="0" smtClean="0"/>
              <a:t>J&amp;H menu</a:t>
            </a:r>
          </a:p>
          <a:p>
            <a:pPr>
              <a:buFont typeface="Arial"/>
              <a:buChar char="•"/>
            </a:pPr>
            <a:endParaRPr lang="en-US" dirty="0"/>
          </a:p>
        </p:txBody>
      </p:sp>
      <p:sp>
        <p:nvSpPr>
          <p:cNvPr id="4" name="TextBox 3"/>
          <p:cNvSpPr txBox="1"/>
          <p:nvPr/>
        </p:nvSpPr>
        <p:spPr>
          <a:xfrm>
            <a:off x="4801933" y="1943520"/>
            <a:ext cx="4396496" cy="4647426"/>
          </a:xfrm>
          <a:prstGeom prst="rect">
            <a:avLst/>
          </a:prstGeom>
          <a:noFill/>
        </p:spPr>
        <p:txBody>
          <a:bodyPr wrap="square" rtlCol="0">
            <a:spAutoFit/>
          </a:bodyPr>
          <a:lstStyle/>
          <a:p>
            <a:pPr marL="342900" indent="-342900">
              <a:buFont typeface="Arial"/>
              <a:buChar char="•"/>
            </a:pPr>
            <a:r>
              <a:rPr lang="en-US" sz="3000" dirty="0" smtClean="0"/>
              <a:t>Resources for information</a:t>
            </a:r>
          </a:p>
          <a:p>
            <a:pPr marL="342900" indent="-342900">
              <a:buFont typeface="Arial"/>
              <a:buChar char="•"/>
            </a:pPr>
            <a:r>
              <a:rPr lang="en-US" sz="3000" dirty="0" err="1" smtClean="0"/>
              <a:t>TUAlert</a:t>
            </a:r>
            <a:endParaRPr lang="en-US" sz="3000" dirty="0" smtClean="0"/>
          </a:p>
          <a:p>
            <a:pPr marL="342900" indent="-342900">
              <a:buFont typeface="Arial"/>
              <a:buChar char="•"/>
            </a:pPr>
            <a:r>
              <a:rPr lang="en-US" sz="3000" dirty="0" smtClean="0"/>
              <a:t>Contests</a:t>
            </a:r>
          </a:p>
          <a:p>
            <a:pPr marL="342900" indent="-342900">
              <a:buFont typeface="Arial"/>
              <a:buChar char="•"/>
            </a:pPr>
            <a:r>
              <a:rPr lang="en-US" sz="3000" dirty="0" smtClean="0"/>
              <a:t>Student Organizations</a:t>
            </a:r>
          </a:p>
          <a:p>
            <a:pPr marL="342900" indent="-342900">
              <a:buFont typeface="Arial"/>
              <a:buChar char="•"/>
            </a:pPr>
            <a:r>
              <a:rPr lang="en-US" sz="3000" dirty="0" smtClean="0"/>
              <a:t>Videos</a:t>
            </a:r>
          </a:p>
          <a:p>
            <a:pPr marL="342900" indent="-342900">
              <a:buFont typeface="Arial"/>
              <a:buChar char="•"/>
            </a:pPr>
            <a:r>
              <a:rPr lang="en-US" sz="3000" dirty="0" smtClean="0"/>
              <a:t>Discounts</a:t>
            </a:r>
          </a:p>
          <a:p>
            <a:pPr marL="342900" indent="-342900">
              <a:buFont typeface="Arial"/>
              <a:buChar char="•"/>
            </a:pPr>
            <a:r>
              <a:rPr lang="en-US" sz="3000" dirty="0" smtClean="0"/>
              <a:t>Funny facts</a:t>
            </a:r>
          </a:p>
          <a:p>
            <a:pPr marL="342900" indent="-342900">
              <a:buFont typeface="Arial"/>
              <a:buChar char="•"/>
            </a:pPr>
            <a:r>
              <a:rPr lang="en-US" sz="3000" dirty="0" smtClean="0"/>
              <a:t>Food truck guide</a:t>
            </a:r>
          </a:p>
          <a:p>
            <a:pPr marL="342900" indent="-342900">
              <a:buFont typeface="Arial"/>
              <a:buChar char="•"/>
            </a:pPr>
            <a:endParaRPr lang="en-US" sz="2600" dirty="0"/>
          </a:p>
        </p:txBody>
      </p:sp>
      <p:sp>
        <p:nvSpPr>
          <p:cNvPr id="6" name="Rectangle 5"/>
          <p:cNvSpPr/>
          <p:nvPr/>
        </p:nvSpPr>
        <p:spPr>
          <a:xfrm>
            <a:off x="4429393" y="1939636"/>
            <a:ext cx="143761" cy="4812518"/>
          </a:xfrm>
          <a:prstGeom prst="rect">
            <a:avLst/>
          </a:prstGeom>
          <a:solidFill>
            <a:schemeClr val="bg1"/>
          </a:solidFill>
          <a:ln w="412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0000"/>
              </a:solidFill>
            </a:endParaRPr>
          </a:p>
        </p:txBody>
      </p:sp>
      <p:pic>
        <p:nvPicPr>
          <p:cNvPr id="7"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1200"/>
                </a:solidFill>
                <a:effectLst>
                  <a:outerShdw blurRad="38100" dist="38100" dir="2700000" algn="tl">
                    <a:srgbClr val="000000">
                      <a:alpha val="43137"/>
                    </a:srgbClr>
                  </a:outerShdw>
                </a:effectLst>
              </a:rPr>
              <a:t>Focus Groups</a:t>
            </a:r>
            <a:endParaRPr lang="en-US" sz="4800"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Arial"/>
              <a:buChar char="•"/>
            </a:pPr>
            <a:r>
              <a:rPr lang="en-US" dirty="0" smtClean="0"/>
              <a:t>Goal</a:t>
            </a:r>
            <a:r>
              <a:rPr lang="en-US" dirty="0"/>
              <a:t>: To obtain qualitative data </a:t>
            </a:r>
            <a:r>
              <a:rPr lang="en-US" dirty="0" smtClean="0"/>
              <a:t>on student’s use and perception of </a:t>
            </a:r>
            <a:r>
              <a:rPr lang="en-US" dirty="0"/>
              <a:t>Temple University’s </a:t>
            </a:r>
            <a:r>
              <a:rPr lang="en-US" dirty="0" err="1"/>
              <a:t>Facebook</a:t>
            </a:r>
            <a:r>
              <a:rPr lang="en-US" dirty="0" smtClean="0"/>
              <a:t> page</a:t>
            </a:r>
          </a:p>
          <a:p>
            <a:r>
              <a:rPr lang="en-US" dirty="0" smtClean="0"/>
              <a:t>Total focus group participants: 53</a:t>
            </a:r>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1200"/>
                </a:solidFill>
                <a:effectLst>
                  <a:outerShdw blurRad="38100" dist="38100" dir="2700000" algn="tl">
                    <a:srgbClr val="000000">
                      <a:alpha val="43137"/>
                    </a:srgbClr>
                  </a:outerShdw>
                </a:effectLst>
              </a:rPr>
              <a:t>Focus Group Demographic Information</a:t>
            </a:r>
            <a:endParaRPr lang="en-US" sz="3600" b="1" dirty="0">
              <a:solidFill>
                <a:srgbClr val="FF12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Font typeface="Arial"/>
              <a:buChar char="•"/>
            </a:pPr>
            <a:r>
              <a:rPr lang="en-US" dirty="0" smtClean="0"/>
              <a:t>Academic Year – Participants from all classes</a:t>
            </a:r>
          </a:p>
          <a:p>
            <a:pPr>
              <a:buFont typeface="Arial"/>
              <a:buChar char="•"/>
            </a:pPr>
            <a:r>
              <a:rPr lang="en-US" dirty="0" smtClean="0"/>
              <a:t>Schools – Participants from seven Temple University schools</a:t>
            </a:r>
          </a:p>
          <a:p>
            <a:pPr>
              <a:buFont typeface="Arial"/>
              <a:buChar char="•"/>
            </a:pPr>
            <a:r>
              <a:rPr lang="en-US" dirty="0" smtClean="0"/>
              <a:t>Majors – Participants from more than 15 majors</a:t>
            </a:r>
          </a:p>
          <a:p>
            <a:pPr>
              <a:buFont typeface="Arial"/>
              <a:buChar char="•"/>
            </a:pPr>
            <a:r>
              <a:rPr lang="en-US" dirty="0" smtClean="0"/>
              <a:t>Gender</a:t>
            </a:r>
          </a:p>
          <a:p>
            <a:pPr marL="971550" lvl="1" indent="-514350">
              <a:buFont typeface="Arial"/>
              <a:buChar char="•"/>
            </a:pPr>
            <a:r>
              <a:rPr lang="en-US" dirty="0" smtClean="0"/>
              <a:t>Male: 22 </a:t>
            </a:r>
            <a:r>
              <a:rPr lang="en-US" b="1" dirty="0" smtClean="0"/>
              <a:t>(</a:t>
            </a:r>
            <a:r>
              <a:rPr lang="en-US" b="1" dirty="0" smtClean="0">
                <a:solidFill>
                  <a:srgbClr val="FF0000"/>
                </a:solidFill>
              </a:rPr>
              <a:t>41%</a:t>
            </a:r>
            <a:r>
              <a:rPr lang="en-US" b="1" dirty="0" smtClean="0"/>
              <a:t>)</a:t>
            </a:r>
          </a:p>
          <a:p>
            <a:pPr marL="971550" lvl="1" indent="-514350">
              <a:buFont typeface="Arial"/>
              <a:buChar char="•"/>
            </a:pPr>
            <a:r>
              <a:rPr lang="en-US" dirty="0" smtClean="0"/>
              <a:t>Female: 31 </a:t>
            </a:r>
            <a:r>
              <a:rPr lang="en-US" b="1" dirty="0" smtClean="0"/>
              <a:t>(</a:t>
            </a:r>
            <a:r>
              <a:rPr lang="en-US" b="1" dirty="0" smtClean="0">
                <a:solidFill>
                  <a:srgbClr val="FF0000"/>
                </a:solidFill>
              </a:rPr>
              <a:t>58%</a:t>
            </a:r>
            <a:r>
              <a:rPr lang="en-US" b="1" dirty="0" smtClean="0"/>
              <a:t>)</a:t>
            </a:r>
            <a:endParaRPr lang="en-US" b="1" dirty="0"/>
          </a:p>
        </p:txBody>
      </p:sp>
      <p:pic>
        <p:nvPicPr>
          <p:cNvPr id="4" name="Picture 2"/>
          <p:cNvPicPr>
            <a:picLocks noChangeAspect="1" noChangeArrowheads="1"/>
          </p:cNvPicPr>
          <p:nvPr/>
        </p:nvPicPr>
        <p:blipFill>
          <a:blip r:embed="rId3">
            <a:lum bright="30000" contrast="40000"/>
          </a:blip>
          <a:srcRect/>
          <a:stretch>
            <a:fillRect/>
          </a:stretch>
        </p:blipFill>
        <p:spPr bwMode="auto">
          <a:xfrm>
            <a:off x="8143875" y="5695950"/>
            <a:ext cx="10001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156</TotalTime>
  <Words>1915</Words>
  <Application>Microsoft Office PowerPoint</Application>
  <PresentationFormat>On-screen Show (4:3)</PresentationFormat>
  <Paragraphs>241</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University Communications</vt:lpstr>
      <vt:lpstr>Surveys</vt:lpstr>
      <vt:lpstr>Survey Demographic Information</vt:lpstr>
      <vt:lpstr>Which of the following social media sites do you use?</vt:lpstr>
      <vt:lpstr>Slide 5</vt:lpstr>
      <vt:lpstr>What features and content would make you want to like Temple on Facebook?</vt:lpstr>
      <vt:lpstr>What features and content would make you want to like Temple on Facebook? (Continued)</vt:lpstr>
      <vt:lpstr>Focus Groups</vt:lpstr>
      <vt:lpstr>Focus Group Demographic Information</vt:lpstr>
      <vt:lpstr>What type of information do you look for from the social media sites in which you participate?</vt:lpstr>
      <vt:lpstr>What don’t you like about Temple’s social media pages?</vt:lpstr>
      <vt:lpstr>If you could change one thing about any of Temple University’s social media sites, what would it be?</vt:lpstr>
      <vt:lpstr>Strategy</vt:lpstr>
      <vt:lpstr>Tactics</vt:lpstr>
      <vt:lpstr>Tactics (Continued)</vt:lpstr>
      <vt:lpstr>Tactics (Continued)</vt:lpstr>
      <vt:lpstr>Tactics (Continued)</vt:lpstr>
      <vt:lpstr>Tactics (Continued)</vt:lpstr>
      <vt:lpstr>Tactics (Continued)</vt:lpstr>
      <vt:lpstr>Tactics (Continued)</vt:lpstr>
      <vt:lpstr>Tactics (Continued)</vt:lpstr>
      <vt:lpstr>Tactics (Continued)</vt:lpstr>
      <vt:lpstr>Tactics (Continued)</vt:lpstr>
      <vt:lpstr>Questions or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Communications</dc:title>
  <dc:creator>Samantha Miller</dc:creator>
  <cp:lastModifiedBy>Niki</cp:lastModifiedBy>
  <cp:revision>32</cp:revision>
  <dcterms:created xsi:type="dcterms:W3CDTF">2012-03-21T01:32:46Z</dcterms:created>
  <dcterms:modified xsi:type="dcterms:W3CDTF">2012-03-23T17:17:22Z</dcterms:modified>
</cp:coreProperties>
</file>